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4"/>
  </p:notesMasterIdLst>
  <p:handoutMasterIdLst>
    <p:handoutMasterId r:id="rId25"/>
  </p:handoutMasterIdLst>
  <p:sldIdLst>
    <p:sldId id="257" r:id="rId5"/>
    <p:sldId id="272" r:id="rId6"/>
    <p:sldId id="277" r:id="rId7"/>
    <p:sldId id="278" r:id="rId8"/>
    <p:sldId id="279" r:id="rId9"/>
    <p:sldId id="280" r:id="rId10"/>
    <p:sldId id="281" r:id="rId11"/>
    <p:sldId id="282" r:id="rId12"/>
    <p:sldId id="283" r:id="rId13"/>
    <p:sldId id="284" r:id="rId14"/>
    <p:sldId id="285" r:id="rId15"/>
    <p:sldId id="286" r:id="rId16"/>
    <p:sldId id="287" r:id="rId17"/>
    <p:sldId id="288" r:id="rId18"/>
    <p:sldId id="289" r:id="rId19"/>
    <p:sldId id="290" r:id="rId20"/>
    <p:sldId id="273" r:id="rId21"/>
    <p:sldId id="274" r:id="rId22"/>
    <p:sldId id="275" r:id="rId23"/>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5" pos="383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4404"/>
    <a:srgbClr val="5F6F0F"/>
    <a:srgbClr val="718412"/>
    <a:srgbClr val="65741A"/>
    <a:srgbClr val="70811D"/>
    <a:srgbClr val="7B8D1F"/>
    <a:srgbClr val="839721"/>
    <a:srgbClr val="95AB25"/>
    <a:srgbClr val="BC5500"/>
    <a:srgbClr val="C45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p:cViewPr varScale="1">
        <p:scale>
          <a:sx n="85" d="100"/>
          <a:sy n="85" d="100"/>
        </p:scale>
        <p:origin x="518" y="62"/>
      </p:cViewPr>
      <p:guideLst>
        <p:guide orient="horz" pos="2160"/>
        <p:guide pos="3839"/>
      </p:guideLst>
    </p:cSldViewPr>
  </p:slideViewPr>
  <p:notesTextViewPr>
    <p:cViewPr>
      <p:scale>
        <a:sx n="1" d="1"/>
        <a:sy n="1" d="1"/>
      </p:scale>
      <p:origin x="0" y="0"/>
    </p:cViewPr>
  </p:notesTextViewPr>
  <p:notesViewPr>
    <p:cSldViewPr showGuides="1">
      <p:cViewPr varScale="1">
        <p:scale>
          <a:sx n="63" d="100"/>
          <a:sy n="63" d="100"/>
        </p:scale>
        <p:origin x="2838" y="1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FE5B4EDC-59C0-49C7-8ADA-5A781B329E02}" type="datetimeFigureOut">
              <a:rPr lang="en-US"/>
              <a:t>4/22/2023</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429053-DC2A-4342-ADD4-2FD729D91E2C}" type="slidenum">
              <a:rPr/>
              <a:t>‹#›</a:t>
            </a:fld>
            <a:endParaRPr/>
          </a:p>
        </p:txBody>
      </p:sp>
    </p:spTree>
    <p:extLst>
      <p:ext uri="{BB962C8B-B14F-4D97-AF65-F5344CB8AC3E}">
        <p14:creationId xmlns:p14="http://schemas.microsoft.com/office/powerpoint/2010/main" val="423204575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D8D46A-B586-417D-BFBD-8C8FE0AAF762}" type="datetimeFigureOut">
              <a:rPr lang="en-US"/>
              <a:t>4/22/2023</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BA5BD7-F043-4D1B-AA17-CD412FC534DE}" type="slidenum">
              <a:rPr/>
              <a:t>‹#›</a:t>
            </a:fld>
            <a:endParaRPr/>
          </a:p>
        </p:txBody>
      </p:sp>
    </p:spTree>
    <p:extLst>
      <p:ext uri="{BB962C8B-B14F-4D97-AF65-F5344CB8AC3E}">
        <p14:creationId xmlns:p14="http://schemas.microsoft.com/office/powerpoint/2010/main" val="27670578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21" name="diagonals"/>
          <p:cNvGrpSpPr/>
          <p:nvPr/>
        </p:nvGrpSpPr>
        <p:grpSpPr>
          <a:xfrm>
            <a:off x="7516443" y="4145281"/>
            <a:ext cx="4686117" cy="2731407"/>
            <a:chOff x="5638800" y="3108960"/>
            <a:chExt cx="3515503" cy="2048555"/>
          </a:xfrm>
        </p:grpSpPr>
        <p:cxnSp>
          <p:nvCxnSpPr>
            <p:cNvPr id="14" name="Straight Connector 13"/>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9" name="Straight Connector 18"/>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 name="bottom lines"/>
          <p:cNvGrpSpPr/>
          <p:nvPr/>
        </p:nvGrpSpPr>
        <p:grpSpPr>
          <a:xfrm>
            <a:off x="-8916" y="6057149"/>
            <a:ext cx="5498726" cy="820207"/>
            <a:chOff x="-6689" y="4553748"/>
            <a:chExt cx="4125119" cy="615155"/>
          </a:xfrm>
        </p:grpSpPr>
        <p:sp>
          <p:nvSpPr>
            <p:cNvPr id="9" name="Freeform 8"/>
            <p:cNvSpPr/>
            <p:nvPr/>
          </p:nvSpPr>
          <p:spPr>
            <a:xfrm rot="16200000">
              <a:off x="1754302" y="2802395"/>
              <a:ext cx="612775" cy="411548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4115481 h 4115481"/>
                <a:gd name="connsiteX1" fmla="*/ 612775 w 612775"/>
                <a:gd name="connsiteY1" fmla="*/ 3180443 h 4115481"/>
                <a:gd name="connsiteX2" fmla="*/ 612775 w 612775"/>
                <a:gd name="connsiteY2" fmla="*/ 0 h 4115481"/>
              </a:gdLst>
              <a:ahLst/>
              <a:cxnLst>
                <a:cxn ang="0">
                  <a:pos x="connsiteX0" y="connsiteY0"/>
                </a:cxn>
                <a:cxn ang="0">
                  <a:pos x="connsiteX1" y="connsiteY1"/>
                </a:cxn>
                <a:cxn ang="0">
                  <a:pos x="connsiteX2" y="connsiteY2"/>
                </a:cxn>
              </a:cxnLst>
              <a:rect l="l" t="t" r="r" b="b"/>
              <a:pathLst>
                <a:path w="612775" h="4115481">
                  <a:moveTo>
                    <a:pt x="0" y="4115481"/>
                  </a:moveTo>
                  <a:lnTo>
                    <a:pt x="612775" y="3180443"/>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0" name="Freeform 9"/>
            <p:cNvSpPr/>
            <p:nvPr/>
          </p:nvSpPr>
          <p:spPr>
            <a:xfrm rot="16200000">
              <a:off x="1604659" y="3152814"/>
              <a:ext cx="410751" cy="3621427"/>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 name="connsiteX0" fmla="*/ 0 w 410751"/>
                <a:gd name="connsiteY0" fmla="*/ 3614170 h 3614170"/>
                <a:gd name="connsiteX1" fmla="*/ 410751 w 410751"/>
                <a:gd name="connsiteY1" fmla="*/ 2990994 h 3614170"/>
                <a:gd name="connsiteX2" fmla="*/ 405947 w 410751"/>
                <a:gd name="connsiteY2" fmla="*/ 0 h 3614170"/>
                <a:gd name="connsiteX0" fmla="*/ 0 w 410751"/>
                <a:gd name="connsiteY0" fmla="*/ 3621427 h 3621427"/>
                <a:gd name="connsiteX1" fmla="*/ 410751 w 410751"/>
                <a:gd name="connsiteY1" fmla="*/ 2998251 h 3621427"/>
                <a:gd name="connsiteX2" fmla="*/ 405947 w 410751"/>
                <a:gd name="connsiteY2" fmla="*/ 0 h 3621427"/>
              </a:gdLst>
              <a:ahLst/>
              <a:cxnLst>
                <a:cxn ang="0">
                  <a:pos x="connsiteX0" y="connsiteY0"/>
                </a:cxn>
                <a:cxn ang="0">
                  <a:pos x="connsiteX1" y="connsiteY1"/>
                </a:cxn>
                <a:cxn ang="0">
                  <a:pos x="connsiteX2" y="connsiteY2"/>
                </a:cxn>
              </a:cxnLst>
              <a:rect l="l" t="t" r="r" b="b"/>
              <a:pathLst>
                <a:path w="410751" h="3621427">
                  <a:moveTo>
                    <a:pt x="0" y="3621427"/>
                  </a:moveTo>
                  <a:lnTo>
                    <a:pt x="410751" y="2998251"/>
                  </a:lnTo>
                  <a:cubicBezTo>
                    <a:pt x="410359" y="2065358"/>
                    <a:pt x="406339" y="932893"/>
                    <a:pt x="405947" y="0"/>
                  </a:cubicBez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11" name="Freeform 10"/>
            <p:cNvSpPr/>
            <p:nvPr/>
          </p:nvSpPr>
          <p:spPr>
            <a:xfrm rot="16200000">
              <a:off x="1462308" y="3453376"/>
              <a:ext cx="241768" cy="31797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 name="connsiteX0" fmla="*/ 0 w 241768"/>
                <a:gd name="connsiteY0" fmla="*/ 3179761 h 3179761"/>
                <a:gd name="connsiteX1" fmla="*/ 238919 w 241768"/>
                <a:gd name="connsiteY1" fmla="*/ 2819370 h 3179761"/>
                <a:gd name="connsiteX2" fmla="*/ 241754 w 241768"/>
                <a:gd name="connsiteY2" fmla="*/ 0 h 3179761"/>
              </a:gdLst>
              <a:ahLst/>
              <a:cxnLst>
                <a:cxn ang="0">
                  <a:pos x="connsiteX0" y="connsiteY0"/>
                </a:cxn>
                <a:cxn ang="0">
                  <a:pos x="connsiteX1" y="connsiteY1"/>
                </a:cxn>
                <a:cxn ang="0">
                  <a:pos x="connsiteX2" y="connsiteY2"/>
                </a:cxn>
              </a:cxnLst>
              <a:rect l="l" t="t" r="r" b="b"/>
              <a:pathLst>
                <a:path w="241768" h="3179761">
                  <a:moveTo>
                    <a:pt x="0" y="3179761"/>
                  </a:moveTo>
                  <a:lnTo>
                    <a:pt x="238919" y="2819370"/>
                  </a:lnTo>
                  <a:cubicBezTo>
                    <a:pt x="238654" y="1947313"/>
                    <a:pt x="242019" y="872057"/>
                    <a:pt x="241754"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grpSp>
      <p:sp>
        <p:nvSpPr>
          <p:cNvPr id="2" name="Title 1"/>
          <p:cNvSpPr>
            <a:spLocks noGrp="1"/>
          </p:cNvSpPr>
          <p:nvPr>
            <p:ph type="ctrTitle"/>
          </p:nvPr>
        </p:nvSpPr>
        <p:spPr>
          <a:xfrm>
            <a:off x="1625176" y="584200"/>
            <a:ext cx="8735325" cy="2000251"/>
          </a:xfrm>
        </p:spPr>
        <p:txBody>
          <a:bodyPr>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1625176" y="2616200"/>
            <a:ext cx="8735325" cy="1752600"/>
          </a:xfrm>
        </p:spPr>
        <p:txBody>
          <a:bodyPr>
            <a:normAutofit/>
          </a:bodyPr>
          <a:lstStyle>
            <a:lvl1pPr marL="0" indent="0" algn="l">
              <a:spcBef>
                <a:spcPts val="0"/>
              </a:spcBef>
              <a:buNone/>
              <a:defRPr sz="2800" cap="all" spc="200" baseline="0">
                <a:solidFill>
                  <a:schemeClr val="accent1"/>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a:p>
        </p:txBody>
      </p:sp>
      <p:sp>
        <p:nvSpPr>
          <p:cNvPr id="22" name="Date Placeholder 21"/>
          <p:cNvSpPr>
            <a:spLocks noGrp="1"/>
          </p:cNvSpPr>
          <p:nvPr>
            <p:ph type="dt" sz="half" idx="10"/>
          </p:nvPr>
        </p:nvSpPr>
        <p:spPr/>
        <p:txBody>
          <a:bodyPr/>
          <a:lstStyle/>
          <a:p>
            <a:fld id="{F0DFD029-FB74-4578-B929-F66AA97659CA}" type="datetimeFigureOut">
              <a:rPr lang="en-US"/>
              <a:t>4/22/2023</a:t>
            </a:fld>
            <a:endParaRPr/>
          </a:p>
        </p:txBody>
      </p:sp>
      <p:sp>
        <p:nvSpPr>
          <p:cNvPr id="23" name="Footer Placeholder 22"/>
          <p:cNvSpPr>
            <a:spLocks noGrp="1"/>
          </p:cNvSpPr>
          <p:nvPr>
            <p:ph type="ftr" sz="quarter" idx="11"/>
          </p:nvPr>
        </p:nvSpPr>
        <p:spPr/>
        <p:txBody>
          <a:bodyPr/>
          <a:lstStyle/>
          <a:p>
            <a:endParaRPr/>
          </a:p>
        </p:txBody>
      </p:sp>
      <p:sp>
        <p:nvSpPr>
          <p:cNvPr id="24" name="Slide Number Placeholder 2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847488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4/22/2023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996675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584200"/>
            <a:ext cx="2742486" cy="55880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8882" y="584200"/>
            <a:ext cx="7414869" cy="55880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4/22/2023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886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F0DFD029-FB74-4578-B929-F66AA97659CA}" type="datetimeFigureOut">
              <a:rPr lang="en-US"/>
              <a:t>4/22/2023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406769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11" name="diagonals"/>
          <p:cNvGrpSpPr/>
          <p:nvPr/>
        </p:nvGrpSpPr>
        <p:grpSpPr>
          <a:xfrm>
            <a:off x="7516443" y="4145281"/>
            <a:ext cx="4686117" cy="2731407"/>
            <a:chOff x="5638800" y="3108960"/>
            <a:chExt cx="3515503" cy="2048555"/>
          </a:xfrm>
        </p:grpSpPr>
        <p:cxnSp>
          <p:nvCxnSpPr>
            <p:cNvPr id="12" name="Straight Connector 11"/>
            <p:cNvCxnSpPr/>
            <p:nvPr/>
          </p:nvCxnSpPr>
          <p:spPr>
            <a:xfrm flipV="1">
              <a:off x="5638800" y="3108960"/>
              <a:ext cx="3515503" cy="2037116"/>
            </a:xfrm>
            <a:prstGeom prst="line">
              <a:avLst/>
            </a:pr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3" name="Straight Connector 12"/>
            <p:cNvCxnSpPr/>
            <p:nvPr/>
          </p:nvCxnSpPr>
          <p:spPr>
            <a:xfrm flipV="1">
              <a:off x="6004643" y="3333750"/>
              <a:ext cx="3149660" cy="1823765"/>
            </a:xfrm>
            <a:prstGeom prst="line">
              <a:avLst/>
            </a:pr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p:cNvCxnSpPr/>
            <p:nvPr/>
          </p:nvCxnSpPr>
          <p:spPr>
            <a:xfrm flipV="1">
              <a:off x="6388342" y="3549891"/>
              <a:ext cx="2765961" cy="1600149"/>
            </a:xfrm>
            <a:prstGeom prst="line">
              <a:avLst/>
            </a:pr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a:xfrm>
            <a:off x="1625177" y="2209801"/>
            <a:ext cx="8938472" cy="2764335"/>
          </a:xfrm>
        </p:spPr>
        <p:txBody>
          <a:bodyPr anchor="b">
            <a:normAutofit/>
          </a:bodyPr>
          <a:lstStyle>
            <a:lvl1pPr algn="l">
              <a:defRPr sz="5400" b="0" cap="none" baseline="0"/>
            </a:lvl1pPr>
          </a:lstStyle>
          <a:p>
            <a:r>
              <a:rPr lang="en-US"/>
              <a:t>Click to edit Master title style</a:t>
            </a:r>
            <a:endParaRPr/>
          </a:p>
        </p:txBody>
      </p:sp>
      <p:sp>
        <p:nvSpPr>
          <p:cNvPr id="3" name="Text Placeholder 2"/>
          <p:cNvSpPr>
            <a:spLocks noGrp="1"/>
          </p:cNvSpPr>
          <p:nvPr>
            <p:ph type="body" idx="1"/>
          </p:nvPr>
        </p:nvSpPr>
        <p:spPr>
          <a:xfrm>
            <a:off x="1625176" y="4951266"/>
            <a:ext cx="7069519" cy="1220933"/>
          </a:xfrm>
        </p:spPr>
        <p:txBody>
          <a:bodyPr anchor="t">
            <a:normAutofit/>
          </a:bodyPr>
          <a:lstStyle>
            <a:lvl1pPr marL="0" indent="0">
              <a:spcBef>
                <a:spcPts val="0"/>
              </a:spcBef>
              <a:buNone/>
              <a:defRPr sz="2800" cap="all" spc="200" baseline="0">
                <a:solidFill>
                  <a:schemeClr val="accent1"/>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DFD029-FB74-4578-B929-F66AA97659CA}" type="datetimeFigureOut">
              <a:rPr lang="en-US"/>
              <a:t>4/22/2023</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61633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18883"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500707" y="1706880"/>
            <a:ext cx="5078677" cy="446532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4/22/2023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3557647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8883"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1218883"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96644" y="1701800"/>
            <a:ext cx="5082740" cy="914400"/>
          </a:xfrm>
        </p:spPr>
        <p:txBody>
          <a:bodyPr anchor="b">
            <a:normAutofit/>
          </a:bodyPr>
          <a:lstStyle>
            <a:lvl1pPr marL="0" indent="0">
              <a:spcBef>
                <a:spcPts val="0"/>
              </a:spcBef>
              <a:buNone/>
              <a:defRPr sz="2800" b="0" cap="all" spc="200" baseline="0">
                <a:solidFill>
                  <a:schemeClr val="accent1"/>
                </a:solidFill>
              </a:defRPr>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6500707" y="2717800"/>
            <a:ext cx="5078677" cy="3454400"/>
          </a:xfrm>
        </p:spPr>
        <p:txBody>
          <a:bodyPr>
            <a:noAutofit/>
          </a:bodyPr>
          <a:lstStyle>
            <a:lvl1pPr>
              <a:defRPr sz="2800"/>
            </a:lvl1pPr>
            <a:lvl2pPr>
              <a:defRPr sz="2400"/>
            </a:lvl2pPr>
            <a:lvl3pPr>
              <a:defRPr sz="2000"/>
            </a:lvl3pPr>
            <a:lvl4pPr>
              <a:defRPr sz="2000"/>
            </a:lvl4pPr>
            <a:lvl5pPr>
              <a:defRPr sz="2000"/>
            </a:lvl5pPr>
            <a:lvl6pPr>
              <a:defRPr sz="2000" baseline="0"/>
            </a:lvl6pPr>
            <a:lvl7pPr>
              <a:defRPr sz="2000" baseline="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F0DFD029-FB74-4578-B929-F66AA97659CA}" type="datetimeFigureOut">
              <a:rPr lang="en-US"/>
              <a:t>4/22/2023</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59538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F0DFD029-FB74-4578-B929-F66AA97659CA}" type="datetimeFigureOut">
              <a:rPr lang="en-US"/>
              <a:t>4/22/2023</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515229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0DFD029-FB74-4578-B929-F66AA97659CA}" type="datetimeFigureOut">
              <a:rPr lang="en-US"/>
              <a:t>4/22/2023</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2172478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Content Placeholder 2"/>
          <p:cNvSpPr>
            <a:spLocks noGrp="1"/>
          </p:cNvSpPr>
          <p:nvPr>
            <p:ph idx="1"/>
          </p:nvPr>
        </p:nvSpPr>
        <p:spPr>
          <a:xfrm>
            <a:off x="5484971" y="584200"/>
            <a:ext cx="6094413" cy="5588000"/>
          </a:xfrm>
        </p:spPr>
        <p:txBody>
          <a:bodyPr>
            <a:normAutofit/>
          </a:bodyPr>
          <a:lstStyle>
            <a:lvl1pPr>
              <a:defRPr sz="2800"/>
            </a:lvl1pPr>
            <a:lvl2pPr>
              <a:defRPr sz="2400"/>
            </a:lvl2pPr>
            <a:lvl3pPr>
              <a:defRPr sz="2000"/>
            </a:lvl3pPr>
            <a:lvl4pPr>
              <a:defRPr sz="2000"/>
            </a:lvl4pPr>
            <a:lvl5pPr>
              <a:defRPr sz="2000"/>
            </a:lvl5pPr>
            <a:lvl6pPr>
              <a:defRPr sz="2000"/>
            </a:lvl6pPr>
            <a:lvl7pPr>
              <a:defRPr sz="2000"/>
            </a:lvl7pPr>
            <a:lvl8pPr>
              <a:defRPr sz="2000" baseline="0"/>
            </a:lvl8pPr>
            <a:lvl9pPr>
              <a:defRPr sz="20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F0DFD029-FB74-4578-B929-F66AA97659CA}" type="datetimeFigureOut">
              <a:rPr lang="en-US"/>
              <a:t>4/22/2023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161813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18882" y="1701800"/>
            <a:ext cx="4062942" cy="2438400"/>
          </a:xfrm>
        </p:spPr>
        <p:txBody>
          <a:bodyPr anchor="b">
            <a:normAutofit/>
          </a:bodyPr>
          <a:lstStyle>
            <a:lvl1pPr algn="l">
              <a:defRPr sz="2800" b="0" cap="all" spc="200" baseline="0">
                <a:solidFill>
                  <a:schemeClr val="accent1"/>
                </a:solidFill>
              </a:defRPr>
            </a:lvl1pPr>
          </a:lstStyle>
          <a:p>
            <a:r>
              <a:rPr lang="en-US"/>
              <a:t>Click to edit Master title style</a:t>
            </a:r>
            <a:endParaRPr/>
          </a:p>
        </p:txBody>
      </p:sp>
      <p:sp>
        <p:nvSpPr>
          <p:cNvPr id="4" name="Text Placeholder 3"/>
          <p:cNvSpPr>
            <a:spLocks noGrp="1"/>
          </p:cNvSpPr>
          <p:nvPr>
            <p:ph type="body" sz="half" idx="2"/>
          </p:nvPr>
        </p:nvSpPr>
        <p:spPr>
          <a:xfrm>
            <a:off x="1218882" y="4241800"/>
            <a:ext cx="4062942" cy="1930400"/>
          </a:xfrm>
        </p:spPr>
        <p:txBody>
          <a:bodyPr>
            <a:normAutofit/>
          </a:bodyPr>
          <a:lstStyle>
            <a:lvl1pPr marL="0" indent="0">
              <a:buNone/>
              <a:defRPr sz="20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484971" y="584200"/>
            <a:ext cx="6094413" cy="5588000"/>
          </a:xfrm>
          <a:ln w="12700">
            <a:solidFill>
              <a:schemeClr val="bg1">
                <a:lumMod val="75000"/>
                <a:lumOff val="25000"/>
              </a:schemeClr>
            </a:solidFill>
            <a:miter lim="800000"/>
          </a:ln>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5" name="Date Placeholder 4"/>
          <p:cNvSpPr>
            <a:spLocks noGrp="1"/>
          </p:cNvSpPr>
          <p:nvPr>
            <p:ph type="dt" sz="half" idx="10"/>
          </p:nvPr>
        </p:nvSpPr>
        <p:spPr/>
        <p:txBody>
          <a:bodyPr/>
          <a:lstStyle/>
          <a:p>
            <a:fld id="{F0DFD029-FB74-4578-B929-F66AA97659CA}" type="datetimeFigureOut">
              <a:rPr lang="en-US"/>
              <a:t>4/22/2023</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C014DD1E-5D91-48A3-AD6D-45FBA980D106}" type="slidenum">
              <a:rPr/>
              <a:t>‹#›</a:t>
            </a:fld>
            <a:endParaRPr/>
          </a:p>
        </p:txBody>
      </p:sp>
    </p:spTree>
    <p:extLst>
      <p:ext uri="{BB962C8B-B14F-4D97-AF65-F5344CB8AC3E}">
        <p14:creationId xmlns:p14="http://schemas.microsoft.com/office/powerpoint/2010/main" val="42234316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100000"/>
                <a:shade val="0"/>
                <a:satMod val="100000"/>
              </a:schemeClr>
            </a:gs>
            <a:gs pos="85000">
              <a:schemeClr val="bg2">
                <a:tint val="100000"/>
                <a:shade val="30000"/>
                <a:satMod val="100000"/>
              </a:schemeClr>
            </a:gs>
            <a:gs pos="100000">
              <a:schemeClr val="bg2">
                <a:shade val="60000"/>
                <a:satMod val="100000"/>
              </a:schemeClr>
            </a:gs>
          </a:gsLst>
          <a:lin ang="3600000" scaled="0"/>
          <a:tileRect/>
        </a:gradFill>
        <a:effectLst/>
      </p:bgPr>
    </p:bg>
    <p:spTree>
      <p:nvGrpSpPr>
        <p:cNvPr id="1" name=""/>
        <p:cNvGrpSpPr/>
        <p:nvPr/>
      </p:nvGrpSpPr>
      <p:grpSpPr>
        <a:xfrm>
          <a:off x="0" y="0"/>
          <a:ext cx="0" cy="0"/>
          <a:chOff x="0" y="0"/>
          <a:chExt cx="0" cy="0"/>
        </a:xfrm>
      </p:grpSpPr>
      <p:grpSp>
        <p:nvGrpSpPr>
          <p:cNvPr id="15" name="left lines"/>
          <p:cNvGrpSpPr/>
          <p:nvPr/>
        </p:nvGrpSpPr>
        <p:grpSpPr>
          <a:xfrm>
            <a:off x="-15870" y="-3174"/>
            <a:ext cx="819993" cy="5229225"/>
            <a:chOff x="-11906" y="-2381"/>
            <a:chExt cx="615155" cy="3921919"/>
          </a:xfrm>
        </p:grpSpPr>
        <p:sp>
          <p:nvSpPr>
            <p:cNvPr id="10" name="Freeform 9"/>
            <p:cNvSpPr/>
            <p:nvPr/>
          </p:nvSpPr>
          <p:spPr>
            <a:xfrm>
              <a:off x="-9526" y="0"/>
              <a:ext cx="612775" cy="3919538"/>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Lst>
              <a:ahLst/>
              <a:cxnLst>
                <a:cxn ang="0">
                  <a:pos x="connsiteX0" y="connsiteY0"/>
                </a:cxn>
                <a:cxn ang="0">
                  <a:pos x="connsiteX1" y="connsiteY1"/>
                </a:cxn>
                <a:cxn ang="0">
                  <a:pos x="connsiteX2" y="connsiteY2"/>
                </a:cxn>
              </a:cxnLst>
              <a:rect l="l" t="t" r="r" b="b"/>
              <a:pathLst>
                <a:path w="612775" h="3919538">
                  <a:moveTo>
                    <a:pt x="0" y="3919538"/>
                  </a:moveTo>
                  <a:lnTo>
                    <a:pt x="612775" y="2984500"/>
                  </a:lnTo>
                  <a:lnTo>
                    <a:pt x="612775" y="0"/>
                  </a:lnTo>
                </a:path>
              </a:pathLst>
            </a:custGeom>
            <a:noFill/>
            <a:ln w="38100">
              <a:gradFill>
                <a:gsLst>
                  <a:gs pos="50000">
                    <a:schemeClr val="accent1">
                      <a:lumMod val="75000"/>
                    </a:schemeClr>
                  </a:gs>
                  <a:gs pos="0">
                    <a:schemeClr val="accent1"/>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1" name="Freeform 10"/>
            <p:cNvSpPr/>
            <p:nvPr/>
          </p:nvSpPr>
          <p:spPr>
            <a:xfrm>
              <a:off x="-11906" y="0"/>
              <a:ext cx="410751" cy="3421856"/>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202024 w 612775"/>
                <a:gd name="connsiteY1" fmla="*/ 3607676 h 3919538"/>
                <a:gd name="connsiteX2" fmla="*/ 612775 w 612775"/>
                <a:gd name="connsiteY2" fmla="*/ 2984500 h 3919538"/>
                <a:gd name="connsiteX3" fmla="*/ 612775 w 612775"/>
                <a:gd name="connsiteY3" fmla="*/ 0 h 3919538"/>
                <a:gd name="connsiteX0" fmla="*/ 0 w 410751"/>
                <a:gd name="connsiteY0" fmla="*/ 3607676 h 3607676"/>
                <a:gd name="connsiteX1" fmla="*/ 410751 w 410751"/>
                <a:gd name="connsiteY1" fmla="*/ 2984500 h 3607676"/>
                <a:gd name="connsiteX2" fmla="*/ 410751 w 410751"/>
                <a:gd name="connsiteY2" fmla="*/ 0 h 3607676"/>
                <a:gd name="connsiteX0" fmla="*/ 0 w 410751"/>
                <a:gd name="connsiteY0" fmla="*/ 3607676 h 3607676"/>
                <a:gd name="connsiteX1" fmla="*/ 410751 w 410751"/>
                <a:gd name="connsiteY1" fmla="*/ 2984500 h 3607676"/>
                <a:gd name="connsiteX2" fmla="*/ 409575 w 410751"/>
                <a:gd name="connsiteY2" fmla="*/ 185820 h 3607676"/>
                <a:gd name="connsiteX3" fmla="*/ 410751 w 410751"/>
                <a:gd name="connsiteY3" fmla="*/ 0 h 3607676"/>
                <a:gd name="connsiteX0" fmla="*/ 0 w 410751"/>
                <a:gd name="connsiteY0" fmla="*/ 3421856 h 3421856"/>
                <a:gd name="connsiteX1" fmla="*/ 410751 w 410751"/>
                <a:gd name="connsiteY1" fmla="*/ 2798680 h 3421856"/>
                <a:gd name="connsiteX2" fmla="*/ 409575 w 410751"/>
                <a:gd name="connsiteY2" fmla="*/ 0 h 3421856"/>
              </a:gdLst>
              <a:ahLst/>
              <a:cxnLst>
                <a:cxn ang="0">
                  <a:pos x="connsiteX0" y="connsiteY0"/>
                </a:cxn>
                <a:cxn ang="0">
                  <a:pos x="connsiteX1" y="connsiteY1"/>
                </a:cxn>
                <a:cxn ang="0">
                  <a:pos x="connsiteX2" y="connsiteY2"/>
                </a:cxn>
              </a:cxnLst>
              <a:rect l="l" t="t" r="r" b="b"/>
              <a:pathLst>
                <a:path w="410751" h="3421856">
                  <a:moveTo>
                    <a:pt x="0" y="3421856"/>
                  </a:moveTo>
                  <a:lnTo>
                    <a:pt x="410751" y="2798680"/>
                  </a:lnTo>
                  <a:lnTo>
                    <a:pt x="409575" y="0"/>
                  </a:lnTo>
                </a:path>
              </a:pathLst>
            </a:custGeom>
            <a:noFill/>
            <a:ln w="28575">
              <a:gradFill>
                <a:gsLst>
                  <a:gs pos="0">
                    <a:schemeClr val="accent1">
                      <a:lumMod val="75000"/>
                    </a:schemeClr>
                  </a:gs>
                  <a:gs pos="50000">
                    <a:schemeClr val="accent1">
                      <a:lumMod val="75000"/>
                    </a:schemeClr>
                  </a:gs>
                  <a:gs pos="100000">
                    <a:schemeClr val="accent1"/>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4" name="Freeform 13"/>
            <p:cNvSpPr/>
            <p:nvPr/>
          </p:nvSpPr>
          <p:spPr>
            <a:xfrm>
              <a:off x="-7144" y="-2381"/>
              <a:ext cx="238919" cy="2976561"/>
            </a:xfrm>
            <a:custGeom>
              <a:avLst/>
              <a:gdLst>
                <a:gd name="connsiteX0" fmla="*/ 0 w 603250"/>
                <a:gd name="connsiteY0" fmla="*/ 3905250 h 3905250"/>
                <a:gd name="connsiteX1" fmla="*/ 603250 w 603250"/>
                <a:gd name="connsiteY1" fmla="*/ 2984500 h 3905250"/>
                <a:gd name="connsiteX2" fmla="*/ 603250 w 603250"/>
                <a:gd name="connsiteY2" fmla="*/ 0 h 3905250"/>
                <a:gd name="connsiteX0" fmla="*/ 0 w 612775"/>
                <a:gd name="connsiteY0" fmla="*/ 3919538 h 3919538"/>
                <a:gd name="connsiteX1" fmla="*/ 612775 w 612775"/>
                <a:gd name="connsiteY1" fmla="*/ 2984500 h 3919538"/>
                <a:gd name="connsiteX2" fmla="*/ 612775 w 612775"/>
                <a:gd name="connsiteY2" fmla="*/ 0 h 3919538"/>
                <a:gd name="connsiteX0" fmla="*/ 0 w 612775"/>
                <a:gd name="connsiteY0" fmla="*/ 3919538 h 3919538"/>
                <a:gd name="connsiteX1" fmla="*/ 373856 w 612775"/>
                <a:gd name="connsiteY1" fmla="*/ 3344891 h 3919538"/>
                <a:gd name="connsiteX2" fmla="*/ 612775 w 612775"/>
                <a:gd name="connsiteY2" fmla="*/ 2984500 h 3919538"/>
                <a:gd name="connsiteX3" fmla="*/ 612775 w 612775"/>
                <a:gd name="connsiteY3" fmla="*/ 0 h 3919538"/>
                <a:gd name="connsiteX0" fmla="*/ 0 w 238919"/>
                <a:gd name="connsiteY0" fmla="*/ 3344891 h 3344891"/>
                <a:gd name="connsiteX1" fmla="*/ 238919 w 238919"/>
                <a:gd name="connsiteY1" fmla="*/ 2984500 h 3344891"/>
                <a:gd name="connsiteX2" fmla="*/ 238919 w 238919"/>
                <a:gd name="connsiteY2" fmla="*/ 0 h 3344891"/>
                <a:gd name="connsiteX0" fmla="*/ 0 w 238919"/>
                <a:gd name="connsiteY0" fmla="*/ 3344891 h 3344891"/>
                <a:gd name="connsiteX1" fmla="*/ 238919 w 238919"/>
                <a:gd name="connsiteY1" fmla="*/ 2984500 h 3344891"/>
                <a:gd name="connsiteX2" fmla="*/ 238125 w 238919"/>
                <a:gd name="connsiteY2" fmla="*/ 368330 h 3344891"/>
                <a:gd name="connsiteX3" fmla="*/ 238919 w 238919"/>
                <a:gd name="connsiteY3" fmla="*/ 0 h 3344891"/>
                <a:gd name="connsiteX0" fmla="*/ 0 w 238919"/>
                <a:gd name="connsiteY0" fmla="*/ 2976561 h 2976561"/>
                <a:gd name="connsiteX1" fmla="*/ 238919 w 238919"/>
                <a:gd name="connsiteY1" fmla="*/ 2616170 h 2976561"/>
                <a:gd name="connsiteX2" fmla="*/ 238125 w 238919"/>
                <a:gd name="connsiteY2" fmla="*/ 0 h 2976561"/>
              </a:gdLst>
              <a:ahLst/>
              <a:cxnLst>
                <a:cxn ang="0">
                  <a:pos x="connsiteX0" y="connsiteY0"/>
                </a:cxn>
                <a:cxn ang="0">
                  <a:pos x="connsiteX1" y="connsiteY1"/>
                </a:cxn>
                <a:cxn ang="0">
                  <a:pos x="connsiteX2" y="connsiteY2"/>
                </a:cxn>
              </a:cxnLst>
              <a:rect l="l" t="t" r="r" b="b"/>
              <a:pathLst>
                <a:path w="238919" h="2976561">
                  <a:moveTo>
                    <a:pt x="0" y="2976561"/>
                  </a:moveTo>
                  <a:lnTo>
                    <a:pt x="238919" y="2616170"/>
                  </a:lnTo>
                  <a:cubicBezTo>
                    <a:pt x="238654" y="1744113"/>
                    <a:pt x="238390" y="872057"/>
                    <a:pt x="238125" y="0"/>
                  </a:cubicBezTo>
                </a:path>
              </a:pathLst>
            </a:custGeom>
            <a:noFill/>
            <a:ln w="25400">
              <a:gradFill>
                <a:gsLst>
                  <a:gs pos="0">
                    <a:schemeClr val="accent1">
                      <a:lumMod val="50000"/>
                    </a:schemeClr>
                  </a:gs>
                  <a:gs pos="100000">
                    <a:schemeClr val="accent1">
                      <a:lumMod val="75000"/>
                    </a:schemeClr>
                  </a:gs>
                </a:gsLst>
                <a:lin ang="54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Placeholder 1"/>
          <p:cNvSpPr>
            <a:spLocks noGrp="1"/>
          </p:cNvSpPr>
          <p:nvPr>
            <p:ph type="title"/>
          </p:nvPr>
        </p:nvSpPr>
        <p:spPr>
          <a:xfrm>
            <a:off x="1218883" y="274637"/>
            <a:ext cx="10360501" cy="1223963"/>
          </a:xfrm>
          <a:prstGeom prst="rect">
            <a:avLst/>
          </a:prstGeom>
        </p:spPr>
        <p:txBody>
          <a:bodyPr vert="horz" lIns="121899" tIns="60949" rIns="121899" bIns="60949" rtlCol="0" anchor="b">
            <a:normAutofit/>
          </a:bodyPr>
          <a:lstStyle/>
          <a:p>
            <a:r>
              <a:rPr lang="en-US"/>
              <a:t>Click to edit Master title style</a:t>
            </a:r>
            <a:endParaRPr/>
          </a:p>
        </p:txBody>
      </p:sp>
      <p:sp>
        <p:nvSpPr>
          <p:cNvPr id="3" name="Text Placeholder 2"/>
          <p:cNvSpPr>
            <a:spLocks noGrp="1"/>
          </p:cNvSpPr>
          <p:nvPr>
            <p:ph type="body" idx="1"/>
          </p:nvPr>
        </p:nvSpPr>
        <p:spPr>
          <a:xfrm>
            <a:off x="1218883" y="1701797"/>
            <a:ext cx="10360501" cy="4462272"/>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2"/>
          </p:nvPr>
        </p:nvSpPr>
        <p:spPr>
          <a:xfrm>
            <a:off x="1218882" y="6356352"/>
            <a:ext cx="2234618" cy="365125"/>
          </a:xfrm>
          <a:prstGeom prst="rect">
            <a:avLst/>
          </a:prstGeom>
        </p:spPr>
        <p:txBody>
          <a:bodyPr vert="horz" lIns="121899" tIns="60949" rIns="121899" bIns="60949" rtlCol="0" anchor="ctr"/>
          <a:lstStyle>
            <a:lvl1pPr algn="l">
              <a:defRPr sz="1200">
                <a:solidFill>
                  <a:schemeClr val="tx1">
                    <a:tint val="75000"/>
                  </a:schemeClr>
                </a:solidFill>
              </a:defRPr>
            </a:lvl1pPr>
          </a:lstStyle>
          <a:p>
            <a:fld id="{F0DFD029-FB74-4578-B929-F66AA97659CA}" type="datetimeFigureOut">
              <a:rPr lang="en-US"/>
              <a:pPr/>
              <a:t>4/22/2023</a:t>
            </a:fld>
            <a:endParaRPr/>
          </a:p>
        </p:txBody>
      </p:sp>
      <p:sp>
        <p:nvSpPr>
          <p:cNvPr id="5" name="Footer Placeholder 4"/>
          <p:cNvSpPr>
            <a:spLocks noGrp="1"/>
          </p:cNvSpPr>
          <p:nvPr>
            <p:ph type="ftr" sz="quarter" idx="3"/>
          </p:nvPr>
        </p:nvSpPr>
        <p:spPr>
          <a:xfrm>
            <a:off x="3453501" y="6356352"/>
            <a:ext cx="5281824" cy="365125"/>
          </a:xfrm>
          <a:prstGeom prst="rect">
            <a:avLst/>
          </a:prstGeom>
        </p:spPr>
        <p:txBody>
          <a:bodyPr vert="horz" lIns="121899" tIns="60949" rIns="121899" bIns="60949" rtlCol="0" anchor="ctr"/>
          <a:lstStyle>
            <a:lvl1pPr algn="ctr">
              <a:defRPr sz="1200">
                <a:solidFill>
                  <a:schemeClr val="tx1">
                    <a:tint val="75000"/>
                  </a:schemeClr>
                </a:solidFill>
              </a:defRPr>
            </a:lvl1pPr>
          </a:lstStyle>
          <a:p>
            <a:endParaRPr/>
          </a:p>
        </p:txBody>
      </p:sp>
      <p:sp>
        <p:nvSpPr>
          <p:cNvPr id="6" name="Slide Number Placeholder 5"/>
          <p:cNvSpPr>
            <a:spLocks noGrp="1"/>
          </p:cNvSpPr>
          <p:nvPr>
            <p:ph type="sldNum" sz="quarter" idx="4"/>
          </p:nvPr>
        </p:nvSpPr>
        <p:spPr>
          <a:xfrm>
            <a:off x="10563649" y="6356352"/>
            <a:ext cx="1015735" cy="365125"/>
          </a:xfrm>
          <a:prstGeom prst="rect">
            <a:avLst/>
          </a:prstGeom>
        </p:spPr>
        <p:txBody>
          <a:bodyPr vert="horz" lIns="121899" tIns="60949" rIns="121899" bIns="60949" rtlCol="0" anchor="ctr"/>
          <a:lstStyle>
            <a:lvl1pPr algn="r">
              <a:defRPr sz="1200">
                <a:solidFill>
                  <a:schemeClr val="tx1">
                    <a:tint val="75000"/>
                  </a:schemeClr>
                </a:solidFill>
              </a:defRPr>
            </a:lvl1pPr>
          </a:lstStyle>
          <a:p>
            <a:fld id="{C014DD1E-5D91-48A3-AD6D-45FBA980D106}" type="slidenum">
              <a:rPr/>
              <a:pPr/>
              <a:t>‹#›</a:t>
            </a:fld>
            <a:endParaRPr/>
          </a:p>
        </p:txBody>
      </p:sp>
    </p:spTree>
    <p:extLst>
      <p:ext uri="{BB962C8B-B14F-4D97-AF65-F5344CB8AC3E}">
        <p14:creationId xmlns:p14="http://schemas.microsoft.com/office/powerpoint/2010/main" val="13952758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1218987"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36612" y="584200"/>
            <a:ext cx="10744200" cy="2000251"/>
          </a:xfrm>
        </p:spPr>
        <p:txBody>
          <a:bodyPr>
            <a:normAutofit/>
          </a:bodyPr>
          <a:lstStyle/>
          <a:p>
            <a:r>
              <a:rPr lang="en-US" sz="4200" dirty="0"/>
              <a:t>SEC285 Final Project</a:t>
            </a:r>
          </a:p>
        </p:txBody>
      </p:sp>
      <p:sp>
        <p:nvSpPr>
          <p:cNvPr id="6" name="Subtitle 5">
            <a:extLst>
              <a:ext uri="{FF2B5EF4-FFF2-40B4-BE49-F238E27FC236}">
                <a16:creationId xmlns:a16="http://schemas.microsoft.com/office/drawing/2014/main" id="{9E04CFE3-D29B-0F04-0136-1665F9F7454C}"/>
              </a:ext>
            </a:extLst>
          </p:cNvPr>
          <p:cNvSpPr>
            <a:spLocks noGrp="1"/>
          </p:cNvSpPr>
          <p:nvPr>
            <p:ph type="subTitle" idx="1"/>
          </p:nvPr>
        </p:nvSpPr>
        <p:spPr>
          <a:xfrm>
            <a:off x="836612" y="2616200"/>
            <a:ext cx="9523889" cy="1752600"/>
          </a:xfrm>
        </p:spPr>
        <p:txBody>
          <a:bodyPr>
            <a:noAutofit/>
          </a:bodyPr>
          <a:lstStyle/>
          <a:p>
            <a:r>
              <a:rPr lang="en-US" sz="2000" cap="none" spc="200" dirty="0">
                <a:solidFill>
                  <a:schemeClr val="accent1"/>
                </a:solidFill>
              </a:rPr>
              <a:t>Michael</a:t>
            </a:r>
            <a:r>
              <a:rPr lang="en-US" sz="2000" cap="none" dirty="0"/>
              <a:t> </a:t>
            </a:r>
            <a:r>
              <a:rPr lang="en-US" sz="2000" cap="none" spc="200" dirty="0">
                <a:solidFill>
                  <a:schemeClr val="accent1"/>
                </a:solidFill>
              </a:rPr>
              <a:t>Miller</a:t>
            </a:r>
          </a:p>
          <a:p>
            <a:r>
              <a:rPr lang="en-US" sz="2000" cap="none" spc="200" dirty="0">
                <a:solidFill>
                  <a:schemeClr val="accent1"/>
                </a:solidFill>
              </a:rPr>
              <a:t>College of Engineering and Information Sciences, DeVry University</a:t>
            </a:r>
          </a:p>
          <a:p>
            <a:r>
              <a:rPr lang="en-US" sz="2000" cap="none" spc="200" dirty="0">
                <a:solidFill>
                  <a:schemeClr val="accent1"/>
                </a:solidFill>
              </a:rPr>
              <a:t>SEC285 Fundamentals of Information Security</a:t>
            </a:r>
          </a:p>
          <a:p>
            <a:r>
              <a:rPr lang="en-US" sz="2000" cap="none" spc="200" dirty="0">
                <a:solidFill>
                  <a:schemeClr val="accent1"/>
                </a:solidFill>
              </a:rPr>
              <a:t>Professor Rami Salahieh</a:t>
            </a:r>
          </a:p>
          <a:p>
            <a:r>
              <a:rPr lang="en-US" sz="2000" cap="none" spc="200" dirty="0">
                <a:solidFill>
                  <a:schemeClr val="accent1"/>
                </a:solidFill>
              </a:rPr>
              <a:t>April 23, 2023</a:t>
            </a:r>
          </a:p>
          <a:p>
            <a:endParaRPr lang="en-US" sz="2000" cap="none" dirty="0"/>
          </a:p>
        </p:txBody>
      </p:sp>
    </p:spTree>
    <p:extLst>
      <p:ext uri="{BB962C8B-B14F-4D97-AF65-F5344CB8AC3E}">
        <p14:creationId xmlns:p14="http://schemas.microsoft.com/office/powerpoint/2010/main" val="133229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sz="3600" dirty="0"/>
              <a:t>Security Policy</a:t>
            </a:r>
            <a:endParaRPr lang="en-US" dirty="0"/>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10359630" cy="508000"/>
          </a:xfrm>
        </p:spPr>
        <p:txBody>
          <a:bodyPr>
            <a:normAutofit/>
          </a:bodyPr>
          <a:lstStyle/>
          <a:p>
            <a:r>
              <a:rPr lang="en-US" sz="2800" dirty="0"/>
              <a:t>Bring Your Own Device (BYOD) Sample policy</a:t>
            </a:r>
            <a:endParaRPr lang="en-US" dirty="0"/>
          </a:p>
        </p:txBody>
      </p:sp>
      <p:sp>
        <p:nvSpPr>
          <p:cNvPr id="3" name="Content Placeholder 4">
            <a:extLst>
              <a:ext uri="{FF2B5EF4-FFF2-40B4-BE49-F238E27FC236}">
                <a16:creationId xmlns:a16="http://schemas.microsoft.com/office/drawing/2014/main" id="{F9972374-86CC-A934-7DF9-89B688516247}"/>
              </a:ext>
            </a:extLst>
          </p:cNvPr>
          <p:cNvSpPr txBox="1">
            <a:spLocks/>
          </p:cNvSpPr>
          <p:nvPr/>
        </p:nvSpPr>
        <p:spPr>
          <a:xfrm>
            <a:off x="1218882" y="2006600"/>
            <a:ext cx="10590530" cy="3022600"/>
          </a:xfrm>
          <a:prstGeom prst="rect">
            <a:avLst/>
          </a:prstGeom>
        </p:spPr>
        <p:txBody>
          <a:bodyPr vert="horz" lIns="121899" tIns="60949" rIns="121899" bIns="60949" rtlCol="0">
            <a:normAutofit lnSpcReduction="10000"/>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buFont typeface="Arial" pitchFamily="34" charset="0"/>
              <a:buNone/>
            </a:pPr>
            <a:r>
              <a:rPr lang="en-US" sz="1800" dirty="0">
                <a:latin typeface="Times New Roman" panose="02020603050405020304" pitchFamily="18" charset="0"/>
                <a:ea typeface="Calibri" panose="020F0502020204030204" pitchFamily="34" charset="0"/>
              </a:rPr>
              <a:t>7. Definitions and Terms: </a:t>
            </a:r>
          </a:p>
          <a:p>
            <a:pPr marL="0" indent="457200">
              <a:buNone/>
            </a:pPr>
            <a:r>
              <a:rPr lang="en-US" sz="1200" b="1" dirty="0">
                <a:latin typeface="Times New Roman" panose="02020603050405020304" pitchFamily="18" charset="0"/>
              </a:rPr>
              <a:t>BYOD</a:t>
            </a:r>
            <a:r>
              <a:rPr lang="en-US" sz="1200" dirty="0">
                <a:latin typeface="Times New Roman" panose="02020603050405020304" pitchFamily="18" charset="0"/>
              </a:rPr>
              <a:t> – Bring your Own Device</a:t>
            </a:r>
          </a:p>
          <a:p>
            <a:pPr marL="0" indent="457200">
              <a:buNone/>
            </a:pPr>
            <a:r>
              <a:rPr lang="en-US" sz="1200" b="1" dirty="0">
                <a:latin typeface="Times New Roman" panose="02020603050405020304" pitchFamily="18" charset="0"/>
              </a:rPr>
              <a:t>Mobile device </a:t>
            </a:r>
            <a:r>
              <a:rPr lang="en-US" sz="1200" dirty="0">
                <a:latin typeface="Times New Roman" panose="02020603050405020304" pitchFamily="18" charset="0"/>
              </a:rPr>
              <a:t>– Any computer device designed to be used for mobile application. Examples are: mobile phone, tablet computer, or  laptop/notebook computer.</a:t>
            </a:r>
          </a:p>
          <a:p>
            <a:pPr marL="0" indent="457200">
              <a:buNone/>
            </a:pPr>
            <a:r>
              <a:rPr lang="en-US" sz="1200" b="1" dirty="0">
                <a:latin typeface="Times New Roman" panose="02020603050405020304" pitchFamily="18" charset="0"/>
              </a:rPr>
              <a:t>CIA – </a:t>
            </a:r>
            <a:r>
              <a:rPr lang="en-US" sz="1200" dirty="0">
                <a:latin typeface="Times New Roman" panose="02020603050405020304" pitchFamily="18" charset="0"/>
              </a:rPr>
              <a:t>Confidentiality, Integrity, and Availability. The three fundamental principles of information security.</a:t>
            </a:r>
          </a:p>
          <a:p>
            <a:pPr marL="0" indent="457200">
              <a:buNone/>
            </a:pPr>
            <a:r>
              <a:rPr lang="en-US" sz="1200" b="1" dirty="0">
                <a:latin typeface="Times New Roman" panose="02020603050405020304" pitchFamily="18" charset="0"/>
              </a:rPr>
              <a:t>Vulnerability – </a:t>
            </a:r>
            <a:r>
              <a:rPr lang="en-US" sz="1200" dirty="0">
                <a:latin typeface="Times New Roman" panose="02020603050405020304" pitchFamily="18" charset="0"/>
              </a:rPr>
              <a:t> An inherent weakness in a device’s software or hardware security protection.</a:t>
            </a:r>
          </a:p>
          <a:p>
            <a:pPr marL="0" indent="457200">
              <a:buNone/>
            </a:pPr>
            <a:r>
              <a:rPr lang="en-US" sz="1200" b="1" dirty="0">
                <a:latin typeface="Times New Roman" panose="02020603050405020304" pitchFamily="18" charset="0"/>
              </a:rPr>
              <a:t>Viruses, spyware, or malware – </a:t>
            </a:r>
            <a:r>
              <a:rPr lang="en-US" sz="1200" dirty="0">
                <a:latin typeface="Times New Roman" panose="02020603050405020304" pitchFamily="18" charset="0"/>
              </a:rPr>
              <a:t>Any software, digital file, or installable code created with the intent to do harm to the infected computer or network.</a:t>
            </a:r>
          </a:p>
          <a:p>
            <a:pPr marL="0" indent="457200">
              <a:buNone/>
            </a:pPr>
            <a:r>
              <a:rPr lang="en-US" sz="1200" b="1" dirty="0">
                <a:latin typeface="Times New Roman" panose="02020603050405020304" pitchFamily="18" charset="0"/>
              </a:rPr>
              <a:t>Jailbreaking/rooting – </a:t>
            </a:r>
            <a:r>
              <a:rPr lang="en-US" sz="1200" dirty="0">
                <a:latin typeface="Times New Roman" panose="02020603050405020304" pitchFamily="18" charset="0"/>
              </a:rPr>
              <a:t>The process of removing limitations on a mobile phone or tablet to allow access to the “root” file system of the device.</a:t>
            </a:r>
            <a:endParaRPr lang="en-US" sz="1800" dirty="0">
              <a:latin typeface="Times New Roman" panose="02020603050405020304" pitchFamily="18" charset="0"/>
            </a:endParaRPr>
          </a:p>
          <a:p>
            <a:pPr marL="0" indent="0">
              <a:buFont typeface="Arial" pitchFamily="34" charset="0"/>
              <a:buNone/>
            </a:pPr>
            <a:r>
              <a:rPr lang="en-US" sz="1800" dirty="0">
                <a:latin typeface="Times New Roman" panose="02020603050405020304" pitchFamily="18" charset="0"/>
              </a:rPr>
              <a:t>8. Revision History:  </a:t>
            </a:r>
          </a:p>
          <a:p>
            <a:pPr marL="0" indent="0">
              <a:buFont typeface="Arial" pitchFamily="34" charset="0"/>
              <a:buNone/>
            </a:pPr>
            <a:endParaRPr lang="en-US" sz="1800" dirty="0">
              <a:latin typeface="Times New Roman" panose="02020603050405020304" pitchFamily="18" charset="0"/>
            </a:endParaRPr>
          </a:p>
        </p:txBody>
      </p:sp>
      <p:graphicFrame>
        <p:nvGraphicFramePr>
          <p:cNvPr id="6" name="Table 5">
            <a:extLst>
              <a:ext uri="{FF2B5EF4-FFF2-40B4-BE49-F238E27FC236}">
                <a16:creationId xmlns:a16="http://schemas.microsoft.com/office/drawing/2014/main" id="{FAA28A80-90AB-6FF1-0D5E-4077DA348213}"/>
              </a:ext>
            </a:extLst>
          </p:cNvPr>
          <p:cNvGraphicFramePr>
            <a:graphicFrameLocks noGrp="1"/>
          </p:cNvGraphicFramePr>
          <p:nvPr>
            <p:extLst>
              <p:ext uri="{D42A27DB-BD31-4B8C-83A1-F6EECF244321}">
                <p14:modId xmlns:p14="http://schemas.microsoft.com/office/powerpoint/2010/main" val="2608385861"/>
              </p:ext>
            </p:extLst>
          </p:nvPr>
        </p:nvGraphicFramePr>
        <p:xfrm>
          <a:off x="1827212" y="5056094"/>
          <a:ext cx="6172199" cy="1066800"/>
        </p:xfrm>
        <a:graphic>
          <a:graphicData uri="http://schemas.openxmlformats.org/drawingml/2006/table">
            <a:tbl>
              <a:tblPr firstRow="1" firstCol="1" bandRow="1">
                <a:tableStyleId>{5C22544A-7EE6-4342-B048-85BDC9FD1C3A}</a:tableStyleId>
              </a:tblPr>
              <a:tblGrid>
                <a:gridCol w="1229799">
                  <a:extLst>
                    <a:ext uri="{9D8B030D-6E8A-4147-A177-3AD203B41FA5}">
                      <a16:colId xmlns:a16="http://schemas.microsoft.com/office/drawing/2014/main" val="2176588474"/>
                    </a:ext>
                  </a:extLst>
                </a:gridCol>
                <a:gridCol w="1508244">
                  <a:extLst>
                    <a:ext uri="{9D8B030D-6E8A-4147-A177-3AD203B41FA5}">
                      <a16:colId xmlns:a16="http://schemas.microsoft.com/office/drawing/2014/main" val="3541782520"/>
                    </a:ext>
                  </a:extLst>
                </a:gridCol>
                <a:gridCol w="3434156">
                  <a:extLst>
                    <a:ext uri="{9D8B030D-6E8A-4147-A177-3AD203B41FA5}">
                      <a16:colId xmlns:a16="http://schemas.microsoft.com/office/drawing/2014/main" val="1302763690"/>
                    </a:ext>
                  </a:extLst>
                </a:gridCol>
              </a:tblGrid>
              <a:tr h="299078">
                <a:tc>
                  <a:txBody>
                    <a:bodyPr/>
                    <a:lstStyle/>
                    <a:p>
                      <a:pPr marL="0" marR="0">
                        <a:lnSpc>
                          <a:spcPct val="115000"/>
                        </a:lnSpc>
                        <a:spcBef>
                          <a:spcPts val="2400"/>
                        </a:spcBef>
                        <a:spcAft>
                          <a:spcPts val="0"/>
                        </a:spcAft>
                      </a:pPr>
                      <a:r>
                        <a:rPr lang="en-US" sz="1200" kern="0">
                          <a:effectLst/>
                        </a:rPr>
                        <a:t>Date of change</a:t>
                      </a:r>
                      <a:endParaRPr lang="en-US" sz="1100" b="1" kern="0">
                        <a:solidFill>
                          <a:srgbClr val="365F9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15000"/>
                        </a:lnSpc>
                        <a:spcBef>
                          <a:spcPts val="2400"/>
                        </a:spcBef>
                        <a:spcAft>
                          <a:spcPts val="0"/>
                        </a:spcAft>
                      </a:pPr>
                      <a:r>
                        <a:rPr lang="en-US" sz="1200" kern="0" dirty="0">
                          <a:effectLst/>
                        </a:rPr>
                        <a:t>Responsible</a:t>
                      </a:r>
                      <a:endParaRPr lang="en-US" sz="1100" b="1" kern="0" dirty="0">
                        <a:solidFill>
                          <a:srgbClr val="365F9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15000"/>
                        </a:lnSpc>
                        <a:spcBef>
                          <a:spcPts val="2400"/>
                        </a:spcBef>
                        <a:spcAft>
                          <a:spcPts val="0"/>
                        </a:spcAft>
                      </a:pPr>
                      <a:r>
                        <a:rPr lang="en-US" sz="1200" kern="0">
                          <a:effectLst/>
                        </a:rPr>
                        <a:t>Summary of change</a:t>
                      </a:r>
                      <a:endParaRPr lang="en-US" sz="1100" b="1" kern="0">
                        <a:solidFill>
                          <a:srgbClr val="365F9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143435974"/>
                  </a:ext>
                </a:extLst>
              </a:tr>
              <a:tr h="443944">
                <a:tc>
                  <a:txBody>
                    <a:bodyPr/>
                    <a:lstStyle/>
                    <a:p>
                      <a:pPr marL="0" marR="0">
                        <a:lnSpc>
                          <a:spcPct val="115000"/>
                        </a:lnSpc>
                        <a:spcBef>
                          <a:spcPts val="2400"/>
                        </a:spcBef>
                        <a:spcAft>
                          <a:spcPts val="0"/>
                        </a:spcAft>
                      </a:pPr>
                      <a:r>
                        <a:rPr lang="en-US" sz="1200" kern="0">
                          <a:effectLst/>
                        </a:rPr>
                        <a:t>August 2019</a:t>
                      </a:r>
                      <a:endParaRPr lang="en-US" sz="1100" b="1" kern="0">
                        <a:solidFill>
                          <a:srgbClr val="365F9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15000"/>
                        </a:lnSpc>
                        <a:spcBef>
                          <a:spcPts val="2400"/>
                        </a:spcBef>
                        <a:spcAft>
                          <a:spcPts val="0"/>
                        </a:spcAft>
                      </a:pPr>
                      <a:r>
                        <a:rPr lang="en-US" sz="1200" kern="0" dirty="0">
                          <a:effectLst/>
                        </a:rPr>
                        <a:t>SANS policy team</a:t>
                      </a:r>
                      <a:endParaRPr lang="en-US" sz="1100" b="1" kern="0" dirty="0">
                        <a:solidFill>
                          <a:srgbClr val="365F9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15000"/>
                        </a:lnSpc>
                        <a:spcBef>
                          <a:spcPts val="2400"/>
                        </a:spcBef>
                        <a:spcAft>
                          <a:spcPts val="0"/>
                        </a:spcAft>
                      </a:pPr>
                      <a:r>
                        <a:rPr lang="en-US" sz="1200" kern="0">
                          <a:effectLst/>
                        </a:rPr>
                        <a:t>Updated and converted to new format</a:t>
                      </a:r>
                      <a:endParaRPr lang="en-US" sz="1100" b="1" kern="0">
                        <a:solidFill>
                          <a:srgbClr val="365F9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352184864"/>
                  </a:ext>
                </a:extLst>
              </a:tr>
              <a:tr h="323778">
                <a:tc>
                  <a:txBody>
                    <a:bodyPr/>
                    <a:lstStyle/>
                    <a:p>
                      <a:pPr marL="0" marR="0">
                        <a:lnSpc>
                          <a:spcPct val="115000"/>
                        </a:lnSpc>
                        <a:spcBef>
                          <a:spcPts val="2400"/>
                        </a:spcBef>
                        <a:spcAft>
                          <a:spcPts val="0"/>
                        </a:spcAft>
                      </a:pPr>
                      <a:r>
                        <a:rPr lang="en-US" sz="1100" kern="0" dirty="0">
                          <a:effectLst/>
                        </a:rPr>
                        <a:t> March 26, 2023</a:t>
                      </a:r>
                      <a:endParaRPr lang="en-US" sz="1100" b="1" kern="0" dirty="0">
                        <a:solidFill>
                          <a:srgbClr val="365F9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15000"/>
                        </a:lnSpc>
                        <a:spcBef>
                          <a:spcPts val="2400"/>
                        </a:spcBef>
                        <a:spcAft>
                          <a:spcPts val="0"/>
                        </a:spcAft>
                      </a:pPr>
                      <a:r>
                        <a:rPr lang="en-US" sz="1100" kern="0" dirty="0">
                          <a:effectLst/>
                        </a:rPr>
                        <a:t>Michael J. Miller </a:t>
                      </a:r>
                      <a:endParaRPr lang="en-US" sz="1100" b="1" kern="0" dirty="0">
                        <a:solidFill>
                          <a:srgbClr val="365F9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15000"/>
                        </a:lnSpc>
                        <a:spcBef>
                          <a:spcPts val="2400"/>
                        </a:spcBef>
                        <a:spcAft>
                          <a:spcPts val="0"/>
                        </a:spcAft>
                      </a:pPr>
                      <a:r>
                        <a:rPr lang="en-US" sz="1100" kern="0" dirty="0">
                          <a:effectLst/>
                        </a:rPr>
                        <a:t>Updated</a:t>
                      </a:r>
                      <a:endParaRPr lang="en-US" sz="1100" b="1" kern="0" dirty="0">
                        <a:solidFill>
                          <a:srgbClr val="365F9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772438726"/>
                  </a:ext>
                </a:extLst>
              </a:tr>
            </a:tbl>
          </a:graphicData>
        </a:graphic>
      </p:graphicFrame>
    </p:spTree>
    <p:extLst>
      <p:ext uri="{BB962C8B-B14F-4D97-AF65-F5344CB8AC3E}">
        <p14:creationId xmlns:p14="http://schemas.microsoft.com/office/powerpoint/2010/main" val="690050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sz="3600" dirty="0"/>
              <a:t>Multifactor Authentication (MFA)</a:t>
            </a:r>
            <a:endParaRPr lang="en-US" dirty="0"/>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10359630" cy="508000"/>
          </a:xfrm>
        </p:spPr>
        <p:txBody>
          <a:bodyPr>
            <a:normAutofit/>
          </a:bodyPr>
          <a:lstStyle/>
          <a:p>
            <a:r>
              <a:rPr lang="en-US" sz="2800" b="0" dirty="0"/>
              <a:t>Common-auth Configuration File</a:t>
            </a:r>
            <a:endParaRPr lang="en-US" dirty="0"/>
          </a:p>
        </p:txBody>
      </p:sp>
      <p:sp>
        <p:nvSpPr>
          <p:cNvPr id="5" name="Text Placeholder 6">
            <a:extLst>
              <a:ext uri="{FF2B5EF4-FFF2-40B4-BE49-F238E27FC236}">
                <a16:creationId xmlns:a16="http://schemas.microsoft.com/office/drawing/2014/main" id="{66E1A771-ED24-F229-43F4-88EE2555E471}"/>
              </a:ext>
            </a:extLst>
          </p:cNvPr>
          <p:cNvSpPr txBox="1">
            <a:spLocks/>
          </p:cNvSpPr>
          <p:nvPr/>
        </p:nvSpPr>
        <p:spPr>
          <a:xfrm>
            <a:off x="1218883" y="1956851"/>
            <a:ext cx="2741929" cy="2858691"/>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r>
              <a:rPr lang="en-US" sz="1600" dirty="0"/>
              <a:t>This screenshot shows the entry that indicates the use of the Google Authenticator module. </a:t>
            </a:r>
          </a:p>
        </p:txBody>
      </p:sp>
      <p:pic>
        <p:nvPicPr>
          <p:cNvPr id="7" name="Picture Placeholder 3">
            <a:extLst>
              <a:ext uri="{FF2B5EF4-FFF2-40B4-BE49-F238E27FC236}">
                <a16:creationId xmlns:a16="http://schemas.microsoft.com/office/drawing/2014/main" id="{4273C41E-D56B-D77A-A7A4-94F90D916511}"/>
              </a:ext>
            </a:extLst>
          </p:cNvPr>
          <p:cNvPicPr>
            <a:picLocks noChangeAspect="1"/>
          </p:cNvPicPr>
          <p:nvPr/>
        </p:nvPicPr>
        <p:blipFill rotWithShape="1">
          <a:blip r:embed="rId2"/>
          <a:srcRect l="31982" t="35760" r="28467" b="17188"/>
          <a:stretch/>
        </p:blipFill>
        <p:spPr>
          <a:xfrm>
            <a:off x="4418012" y="2006600"/>
            <a:ext cx="6858000" cy="4589308"/>
          </a:xfrm>
          <a:prstGeom prst="rect">
            <a:avLst/>
          </a:prstGeom>
        </p:spPr>
      </p:pic>
    </p:spTree>
    <p:extLst>
      <p:ext uri="{BB962C8B-B14F-4D97-AF65-F5344CB8AC3E}">
        <p14:creationId xmlns:p14="http://schemas.microsoft.com/office/powerpoint/2010/main" val="1828635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sz="3600" dirty="0"/>
              <a:t>Multifactor Authentication (MFA)</a:t>
            </a:r>
            <a:endParaRPr lang="en-US" dirty="0"/>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10359630" cy="508000"/>
          </a:xfrm>
        </p:spPr>
        <p:txBody>
          <a:bodyPr>
            <a:normAutofit/>
          </a:bodyPr>
          <a:lstStyle/>
          <a:p>
            <a:r>
              <a:rPr lang="en-US" sz="2800" b="0" dirty="0"/>
              <a:t>MFA Logon Screen</a:t>
            </a:r>
            <a:endParaRPr lang="en-US" dirty="0"/>
          </a:p>
        </p:txBody>
      </p:sp>
      <p:sp>
        <p:nvSpPr>
          <p:cNvPr id="3" name="Text Placeholder 6">
            <a:extLst>
              <a:ext uri="{FF2B5EF4-FFF2-40B4-BE49-F238E27FC236}">
                <a16:creationId xmlns:a16="http://schemas.microsoft.com/office/drawing/2014/main" id="{E288AE89-7B64-B54C-79C7-A459DAB78C35}"/>
              </a:ext>
            </a:extLst>
          </p:cNvPr>
          <p:cNvSpPr txBox="1">
            <a:spLocks/>
          </p:cNvSpPr>
          <p:nvPr/>
        </p:nvSpPr>
        <p:spPr>
          <a:xfrm>
            <a:off x="1218882" y="1956850"/>
            <a:ext cx="2818130" cy="2858691"/>
          </a:xfrm>
          <a:prstGeom prst="rect">
            <a:avLst/>
          </a:prstGeom>
        </p:spPr>
        <p:txBody>
          <a:bodyPr vert="horz" lIns="121899" tIns="60949" rIns="121899" bIns="60949" rtlCol="0">
            <a:no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r>
              <a:rPr lang="en-US" sz="1600" dirty="0"/>
              <a:t>This screenshot shows the logon screen where a verification code is required.</a:t>
            </a:r>
          </a:p>
        </p:txBody>
      </p:sp>
      <p:pic>
        <p:nvPicPr>
          <p:cNvPr id="6" name="Picture Placeholder 3">
            <a:extLst>
              <a:ext uri="{FF2B5EF4-FFF2-40B4-BE49-F238E27FC236}">
                <a16:creationId xmlns:a16="http://schemas.microsoft.com/office/drawing/2014/main" id="{D2254628-1598-C0A0-2960-697478F4566A}"/>
              </a:ext>
            </a:extLst>
          </p:cNvPr>
          <p:cNvPicPr>
            <a:picLocks noChangeAspect="1"/>
          </p:cNvPicPr>
          <p:nvPr/>
        </p:nvPicPr>
        <p:blipFill rotWithShape="1">
          <a:blip r:embed="rId2"/>
          <a:srcRect l="17920" t="14062" r="17920" b="4688"/>
          <a:stretch/>
        </p:blipFill>
        <p:spPr>
          <a:xfrm>
            <a:off x="4418011" y="2006600"/>
            <a:ext cx="6425072" cy="4576763"/>
          </a:xfrm>
          <a:prstGeom prst="rect">
            <a:avLst/>
          </a:prstGeom>
        </p:spPr>
      </p:pic>
    </p:spTree>
    <p:extLst>
      <p:ext uri="{BB962C8B-B14F-4D97-AF65-F5344CB8AC3E}">
        <p14:creationId xmlns:p14="http://schemas.microsoft.com/office/powerpoint/2010/main" val="3172726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sz="3600" dirty="0"/>
              <a:t>Vulnerability Assessment</a:t>
            </a:r>
            <a:endParaRPr lang="en-US" dirty="0"/>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10359630" cy="508000"/>
          </a:xfrm>
        </p:spPr>
        <p:txBody>
          <a:bodyPr>
            <a:normAutofit/>
          </a:bodyPr>
          <a:lstStyle/>
          <a:p>
            <a:r>
              <a:rPr lang="en-US" sz="2800" b="0" dirty="0"/>
              <a:t>NMAP</a:t>
            </a:r>
            <a:endParaRPr lang="en-US" dirty="0"/>
          </a:p>
        </p:txBody>
      </p:sp>
      <p:sp>
        <p:nvSpPr>
          <p:cNvPr id="12" name="Text Placeholder 6">
            <a:extLst>
              <a:ext uri="{FF2B5EF4-FFF2-40B4-BE49-F238E27FC236}">
                <a16:creationId xmlns:a16="http://schemas.microsoft.com/office/drawing/2014/main" id="{E056C33E-83A2-9B9F-78B0-113E4D17339A}"/>
              </a:ext>
            </a:extLst>
          </p:cNvPr>
          <p:cNvSpPr txBox="1">
            <a:spLocks/>
          </p:cNvSpPr>
          <p:nvPr/>
        </p:nvSpPr>
        <p:spPr>
          <a:xfrm>
            <a:off x="1218883" y="2006600"/>
            <a:ext cx="2818130" cy="2858691"/>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r>
              <a:rPr lang="en-US" sz="1600" dirty="0"/>
              <a:t>This screenshot includes the scan result showing both the Kali and Linux Server VMs.</a:t>
            </a:r>
          </a:p>
        </p:txBody>
      </p:sp>
      <p:pic>
        <p:nvPicPr>
          <p:cNvPr id="13" name="Picture 12">
            <a:extLst>
              <a:ext uri="{FF2B5EF4-FFF2-40B4-BE49-F238E27FC236}">
                <a16:creationId xmlns:a16="http://schemas.microsoft.com/office/drawing/2014/main" id="{C3A00A01-5DE3-03FA-1513-065C69D4CDF8}"/>
              </a:ext>
            </a:extLst>
          </p:cNvPr>
          <p:cNvPicPr>
            <a:picLocks noChangeAspect="1"/>
          </p:cNvPicPr>
          <p:nvPr/>
        </p:nvPicPr>
        <p:blipFill rotWithShape="1">
          <a:blip r:embed="rId2"/>
          <a:srcRect l="19167" t="27981" r="29167" b="48532"/>
          <a:stretch/>
        </p:blipFill>
        <p:spPr>
          <a:xfrm>
            <a:off x="4492784" y="2006600"/>
            <a:ext cx="6402228" cy="1652188"/>
          </a:xfrm>
          <a:prstGeom prst="rect">
            <a:avLst/>
          </a:prstGeom>
          <a:ln>
            <a:noFill/>
          </a:ln>
        </p:spPr>
      </p:pic>
      <p:pic>
        <p:nvPicPr>
          <p:cNvPr id="14" name="Picture 13">
            <a:extLst>
              <a:ext uri="{FF2B5EF4-FFF2-40B4-BE49-F238E27FC236}">
                <a16:creationId xmlns:a16="http://schemas.microsoft.com/office/drawing/2014/main" id="{D348C877-9F51-9AC4-D048-DF359AE674DC}"/>
              </a:ext>
            </a:extLst>
          </p:cNvPr>
          <p:cNvPicPr>
            <a:picLocks noChangeAspect="1"/>
          </p:cNvPicPr>
          <p:nvPr/>
        </p:nvPicPr>
        <p:blipFill rotWithShape="1">
          <a:blip r:embed="rId3"/>
          <a:srcRect l="19167" t="28903" r="29167" b="29449"/>
          <a:stretch/>
        </p:blipFill>
        <p:spPr>
          <a:xfrm>
            <a:off x="4492784" y="3667753"/>
            <a:ext cx="6402228" cy="2929732"/>
          </a:xfrm>
          <a:prstGeom prst="rect">
            <a:avLst/>
          </a:prstGeom>
          <a:ln>
            <a:noFill/>
          </a:ln>
        </p:spPr>
      </p:pic>
    </p:spTree>
    <p:extLst>
      <p:ext uri="{BB962C8B-B14F-4D97-AF65-F5344CB8AC3E}">
        <p14:creationId xmlns:p14="http://schemas.microsoft.com/office/powerpoint/2010/main" val="3787821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sz="3600" dirty="0"/>
              <a:t>Vulnerability Assessment</a:t>
            </a:r>
            <a:endParaRPr lang="en-US" dirty="0"/>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10359630" cy="508000"/>
          </a:xfrm>
        </p:spPr>
        <p:txBody>
          <a:bodyPr>
            <a:normAutofit/>
          </a:bodyPr>
          <a:lstStyle/>
          <a:p>
            <a:r>
              <a:rPr lang="en-US" sz="2800" b="0" dirty="0" err="1"/>
              <a:t>NetCat</a:t>
            </a:r>
            <a:endParaRPr lang="en-US" dirty="0"/>
          </a:p>
        </p:txBody>
      </p:sp>
      <p:sp>
        <p:nvSpPr>
          <p:cNvPr id="3" name="Text Placeholder 6">
            <a:extLst>
              <a:ext uri="{FF2B5EF4-FFF2-40B4-BE49-F238E27FC236}">
                <a16:creationId xmlns:a16="http://schemas.microsoft.com/office/drawing/2014/main" id="{6872BB5E-C75A-0874-1085-766A4474F289}"/>
              </a:ext>
            </a:extLst>
          </p:cNvPr>
          <p:cNvSpPr txBox="1">
            <a:spLocks/>
          </p:cNvSpPr>
          <p:nvPr/>
        </p:nvSpPr>
        <p:spPr>
          <a:xfrm>
            <a:off x="1218883" y="2006600"/>
            <a:ext cx="8503109" cy="465853"/>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buNone/>
            </a:pPr>
            <a:r>
              <a:rPr lang="en-US" sz="1600" dirty="0"/>
              <a:t>This screenshot includes the scan result showing both the Kali and Linux Server VMs.</a:t>
            </a:r>
          </a:p>
        </p:txBody>
      </p:sp>
      <p:pic>
        <p:nvPicPr>
          <p:cNvPr id="5" name="Picture 4">
            <a:extLst>
              <a:ext uri="{FF2B5EF4-FFF2-40B4-BE49-F238E27FC236}">
                <a16:creationId xmlns:a16="http://schemas.microsoft.com/office/drawing/2014/main" id="{765C09E2-9573-D554-6DF2-5B0A045EB9BC}"/>
              </a:ext>
            </a:extLst>
          </p:cNvPr>
          <p:cNvPicPr>
            <a:picLocks noChangeAspect="1"/>
          </p:cNvPicPr>
          <p:nvPr/>
        </p:nvPicPr>
        <p:blipFill rotWithShape="1">
          <a:blip r:embed="rId2"/>
          <a:srcRect l="19167" t="52936" r="29167" b="29450"/>
          <a:stretch/>
        </p:blipFill>
        <p:spPr>
          <a:xfrm>
            <a:off x="1218883" y="2426979"/>
            <a:ext cx="10354215" cy="2004042"/>
          </a:xfrm>
          <a:prstGeom prst="rect">
            <a:avLst/>
          </a:prstGeom>
        </p:spPr>
      </p:pic>
    </p:spTree>
    <p:extLst>
      <p:ext uri="{BB962C8B-B14F-4D97-AF65-F5344CB8AC3E}">
        <p14:creationId xmlns:p14="http://schemas.microsoft.com/office/powerpoint/2010/main" val="2589526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sz="3600" dirty="0"/>
              <a:t>Vulnerability Assessment</a:t>
            </a:r>
            <a:endParaRPr lang="en-US" dirty="0"/>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10359630" cy="508000"/>
          </a:xfrm>
        </p:spPr>
        <p:txBody>
          <a:bodyPr>
            <a:normAutofit/>
          </a:bodyPr>
          <a:lstStyle/>
          <a:p>
            <a:r>
              <a:rPr lang="en-US" sz="2800" b="0" dirty="0"/>
              <a:t>Wireshark</a:t>
            </a:r>
            <a:endParaRPr lang="en-US" dirty="0"/>
          </a:p>
        </p:txBody>
      </p:sp>
      <p:sp>
        <p:nvSpPr>
          <p:cNvPr id="6" name="Text Placeholder 6">
            <a:extLst>
              <a:ext uri="{FF2B5EF4-FFF2-40B4-BE49-F238E27FC236}">
                <a16:creationId xmlns:a16="http://schemas.microsoft.com/office/drawing/2014/main" id="{9A2B7B7D-69AE-DC5E-870B-43BCD9F3550E}"/>
              </a:ext>
            </a:extLst>
          </p:cNvPr>
          <p:cNvSpPr txBox="1">
            <a:spLocks/>
          </p:cNvSpPr>
          <p:nvPr/>
        </p:nvSpPr>
        <p:spPr>
          <a:xfrm>
            <a:off x="1218883" y="2006600"/>
            <a:ext cx="2970529" cy="143629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r>
              <a:rPr lang="en-US" sz="1600" dirty="0"/>
              <a:t>This screenshot includes the Wireshark</a:t>
            </a:r>
            <a:r>
              <a:rPr lang="en-US" sz="1600" dirty="0">
                <a:latin typeface="Calibri" panose="020F0502020204030204" pitchFamily="34" charset="0"/>
                <a:cs typeface="Calibri" panose="020F0502020204030204" pitchFamily="34" charset="0"/>
              </a:rPr>
              <a:t>—</a:t>
            </a:r>
            <a:r>
              <a:rPr lang="en-US" sz="1600" dirty="0"/>
              <a:t>Follow TCP Steam window showing the Telnet username and password.</a:t>
            </a:r>
          </a:p>
        </p:txBody>
      </p:sp>
      <p:pic>
        <p:nvPicPr>
          <p:cNvPr id="7" name="Picture 6">
            <a:extLst>
              <a:ext uri="{FF2B5EF4-FFF2-40B4-BE49-F238E27FC236}">
                <a16:creationId xmlns:a16="http://schemas.microsoft.com/office/drawing/2014/main" id="{C3601F8C-5310-110C-EF8C-35FFCE5542C7}"/>
              </a:ext>
            </a:extLst>
          </p:cNvPr>
          <p:cNvPicPr>
            <a:picLocks noChangeAspect="1"/>
          </p:cNvPicPr>
          <p:nvPr/>
        </p:nvPicPr>
        <p:blipFill rotWithShape="1">
          <a:blip r:embed="rId2"/>
          <a:srcRect l="29166" t="25046" r="37320" b="21520"/>
          <a:stretch/>
        </p:blipFill>
        <p:spPr>
          <a:xfrm>
            <a:off x="5265751" y="2006600"/>
            <a:ext cx="5237292" cy="4740547"/>
          </a:xfrm>
          <a:prstGeom prst="rect">
            <a:avLst/>
          </a:prstGeom>
        </p:spPr>
      </p:pic>
    </p:spTree>
    <p:extLst>
      <p:ext uri="{BB962C8B-B14F-4D97-AF65-F5344CB8AC3E}">
        <p14:creationId xmlns:p14="http://schemas.microsoft.com/office/powerpoint/2010/main" val="1909546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sz="3600" dirty="0"/>
              <a:t>Vulnerability Assessment</a:t>
            </a:r>
            <a:endParaRPr lang="en-US" dirty="0"/>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10359630" cy="508000"/>
          </a:xfrm>
        </p:spPr>
        <p:txBody>
          <a:bodyPr>
            <a:normAutofit/>
          </a:bodyPr>
          <a:lstStyle/>
          <a:p>
            <a:r>
              <a:rPr lang="en-US" sz="2800" b="0" dirty="0" err="1"/>
              <a:t>nessus</a:t>
            </a:r>
            <a:endParaRPr lang="en-US" dirty="0"/>
          </a:p>
        </p:txBody>
      </p:sp>
      <p:sp>
        <p:nvSpPr>
          <p:cNvPr id="3" name="Text Placeholder 6">
            <a:extLst>
              <a:ext uri="{FF2B5EF4-FFF2-40B4-BE49-F238E27FC236}">
                <a16:creationId xmlns:a16="http://schemas.microsoft.com/office/drawing/2014/main" id="{9C64DD4D-38AD-0A0E-6774-3ACFD01AB6C5}"/>
              </a:ext>
            </a:extLst>
          </p:cNvPr>
          <p:cNvSpPr txBox="1">
            <a:spLocks/>
          </p:cNvSpPr>
          <p:nvPr/>
        </p:nvSpPr>
        <p:spPr>
          <a:xfrm>
            <a:off x="1218883" y="2006600"/>
            <a:ext cx="2936116" cy="2858691"/>
          </a:xfrm>
          <a:prstGeom prst="rect">
            <a:avLst/>
          </a:prstGeom>
        </p:spPr>
        <p:txBody>
          <a:bodyPr vert="horz" lIns="121899" tIns="60949" rIns="121899" bIns="60949" rtlCol="0">
            <a:no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buNone/>
            </a:pPr>
            <a:r>
              <a:rPr lang="en-US" sz="1600" dirty="0"/>
              <a:t>This screenshot includes the high-level view of the Nessus vulnerability scan report (showing categories of vulnerability in different colors).</a:t>
            </a:r>
          </a:p>
        </p:txBody>
      </p:sp>
      <p:pic>
        <p:nvPicPr>
          <p:cNvPr id="5" name="Picture 4">
            <a:extLst>
              <a:ext uri="{FF2B5EF4-FFF2-40B4-BE49-F238E27FC236}">
                <a16:creationId xmlns:a16="http://schemas.microsoft.com/office/drawing/2014/main" id="{212B03A4-3FCE-30D9-3B54-CC448ED37DBD}"/>
              </a:ext>
            </a:extLst>
          </p:cNvPr>
          <p:cNvPicPr>
            <a:picLocks noChangeAspect="1"/>
          </p:cNvPicPr>
          <p:nvPr/>
        </p:nvPicPr>
        <p:blipFill rotWithShape="1">
          <a:blip r:embed="rId2"/>
          <a:srcRect l="24758" t="31084" r="21908" b="4495"/>
          <a:stretch/>
        </p:blipFill>
        <p:spPr>
          <a:xfrm>
            <a:off x="4530022" y="2006600"/>
            <a:ext cx="6674338" cy="4576763"/>
          </a:xfrm>
          <a:prstGeom prst="rect">
            <a:avLst/>
          </a:prstGeom>
        </p:spPr>
      </p:pic>
    </p:spTree>
    <p:extLst>
      <p:ext uri="{BB962C8B-B14F-4D97-AF65-F5344CB8AC3E}">
        <p14:creationId xmlns:p14="http://schemas.microsoft.com/office/powerpoint/2010/main" val="3177944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238E-F7F5-42C9-8F4E-C699DEEF08B1}"/>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00AB9568-FDB6-5972-F361-928B96C57EF8}"/>
              </a:ext>
            </a:extLst>
          </p:cNvPr>
          <p:cNvSpPr>
            <a:spLocks noGrp="1"/>
          </p:cNvSpPr>
          <p:nvPr>
            <p:ph idx="1"/>
          </p:nvPr>
        </p:nvSpPr>
        <p:spPr/>
        <p:txBody>
          <a:bodyPr/>
          <a:lstStyle/>
          <a:p>
            <a:r>
              <a:rPr lang="en-US" dirty="0"/>
              <a:t>Learning Kali Linux</a:t>
            </a:r>
          </a:p>
          <a:p>
            <a:r>
              <a:rPr lang="en-US" dirty="0"/>
              <a:t>Understanding and writing a security policy</a:t>
            </a:r>
          </a:p>
          <a:p>
            <a:r>
              <a:rPr lang="en-US" dirty="0"/>
              <a:t>Learning numerous </a:t>
            </a:r>
            <a:r>
              <a:rPr lang="en-US" dirty="0" err="1"/>
              <a:t>securitytools</a:t>
            </a:r>
            <a:endParaRPr lang="en-US" dirty="0"/>
          </a:p>
          <a:p>
            <a:pPr lvl="1"/>
            <a:r>
              <a:rPr lang="en-US" dirty="0"/>
              <a:t>Nmap</a:t>
            </a:r>
          </a:p>
          <a:p>
            <a:pPr lvl="1"/>
            <a:r>
              <a:rPr lang="en-US" dirty="0" err="1"/>
              <a:t>NetCat</a:t>
            </a:r>
            <a:endParaRPr lang="en-US" dirty="0"/>
          </a:p>
          <a:p>
            <a:pPr lvl="1"/>
            <a:r>
              <a:rPr lang="en-US" dirty="0"/>
              <a:t>Wireshark</a:t>
            </a:r>
          </a:p>
          <a:p>
            <a:pPr lvl="1"/>
            <a:r>
              <a:rPr lang="en-US" dirty="0"/>
              <a:t>Nessus</a:t>
            </a:r>
          </a:p>
          <a:p>
            <a:pPr lvl="1"/>
            <a:endParaRPr lang="en-US" dirty="0"/>
          </a:p>
        </p:txBody>
      </p:sp>
    </p:spTree>
    <p:extLst>
      <p:ext uri="{BB962C8B-B14F-4D97-AF65-F5344CB8AC3E}">
        <p14:creationId xmlns:p14="http://schemas.microsoft.com/office/powerpoint/2010/main" val="190102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C17C11-9791-5602-80D8-5CDE0EC2EDE9}"/>
              </a:ext>
            </a:extLst>
          </p:cNvPr>
          <p:cNvSpPr>
            <a:spLocks noGrp="1"/>
          </p:cNvSpPr>
          <p:nvPr>
            <p:ph type="title"/>
          </p:nvPr>
        </p:nvSpPr>
        <p:spPr/>
        <p:txBody>
          <a:bodyPr/>
          <a:lstStyle/>
          <a:p>
            <a:r>
              <a:rPr lang="en-US" dirty="0"/>
              <a:t>Career Skills</a:t>
            </a:r>
          </a:p>
        </p:txBody>
      </p:sp>
      <p:sp>
        <p:nvSpPr>
          <p:cNvPr id="3" name="Content Placeholder 2">
            <a:extLst>
              <a:ext uri="{FF2B5EF4-FFF2-40B4-BE49-F238E27FC236}">
                <a16:creationId xmlns:a16="http://schemas.microsoft.com/office/drawing/2014/main" id="{B014E71C-CA02-B5B2-D0E5-4024259CFC9B}"/>
              </a:ext>
            </a:extLst>
          </p:cNvPr>
          <p:cNvSpPr>
            <a:spLocks noGrp="1"/>
          </p:cNvSpPr>
          <p:nvPr>
            <p:ph idx="1"/>
          </p:nvPr>
        </p:nvSpPr>
        <p:spPr/>
        <p:txBody>
          <a:bodyPr>
            <a:normAutofit lnSpcReduction="10000"/>
          </a:bodyPr>
          <a:lstStyle/>
          <a:p>
            <a:r>
              <a:rPr lang="en-US" dirty="0"/>
              <a:t>Linux command line</a:t>
            </a:r>
          </a:p>
          <a:p>
            <a:r>
              <a:rPr lang="en-US" dirty="0"/>
              <a:t>Virtualization</a:t>
            </a:r>
          </a:p>
          <a:p>
            <a:r>
              <a:rPr lang="en-US" dirty="0"/>
              <a:t>InfoSec policy</a:t>
            </a:r>
          </a:p>
          <a:p>
            <a:r>
              <a:rPr lang="en-US" dirty="0"/>
              <a:t>Cryptography</a:t>
            </a:r>
          </a:p>
          <a:p>
            <a:r>
              <a:rPr lang="en-US" dirty="0"/>
              <a:t>Wireless network and device security</a:t>
            </a:r>
          </a:p>
          <a:p>
            <a:r>
              <a:rPr lang="en-US" dirty="0"/>
              <a:t>Risk management</a:t>
            </a:r>
          </a:p>
          <a:p>
            <a:r>
              <a:rPr lang="en-US" dirty="0"/>
              <a:t>Identity and access management</a:t>
            </a:r>
          </a:p>
          <a:p>
            <a:r>
              <a:rPr lang="en-US" dirty="0"/>
              <a:t>Network attacks and defenses</a:t>
            </a:r>
          </a:p>
        </p:txBody>
      </p:sp>
    </p:spTree>
    <p:extLst>
      <p:ext uri="{BB962C8B-B14F-4D97-AF65-F5344CB8AC3E}">
        <p14:creationId xmlns:p14="http://schemas.microsoft.com/office/powerpoint/2010/main" val="42849985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238E-F7F5-42C9-8F4E-C699DEEF08B1}"/>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00AB9568-FDB6-5972-F361-928B96C57EF8}"/>
              </a:ext>
            </a:extLst>
          </p:cNvPr>
          <p:cNvSpPr>
            <a:spLocks noGrp="1"/>
          </p:cNvSpPr>
          <p:nvPr>
            <p:ph idx="1"/>
          </p:nvPr>
        </p:nvSpPr>
        <p:spPr/>
        <p:txBody>
          <a:bodyPr/>
          <a:lstStyle/>
          <a:p>
            <a:pPr marL="0" indent="0">
              <a:buNone/>
            </a:pPr>
            <a:r>
              <a:rPr lang="en-US" dirty="0"/>
              <a:t>	</a:t>
            </a:r>
            <a:r>
              <a:rPr lang="en-US" sz="2800" dirty="0"/>
              <a:t>Information system security is arguably the most important aspect of any computer system or network. Without the tools and advances in InfoSec technology that we use today, the internet would unusable. The following is a summary of labs and lessons learned in DeVry University’s Fundamentals of Information Systems Security class.</a:t>
            </a:r>
          </a:p>
        </p:txBody>
      </p:sp>
    </p:spTree>
    <p:extLst>
      <p:ext uri="{BB962C8B-B14F-4D97-AF65-F5344CB8AC3E}">
        <p14:creationId xmlns:p14="http://schemas.microsoft.com/office/powerpoint/2010/main" val="341315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A238E-F7F5-42C9-8F4E-C699DEEF08B1}"/>
              </a:ext>
            </a:extLst>
          </p:cNvPr>
          <p:cNvSpPr>
            <a:spLocks noGrp="1"/>
          </p:cNvSpPr>
          <p:nvPr>
            <p:ph type="title"/>
          </p:nvPr>
        </p:nvSpPr>
        <p:spPr/>
        <p:txBody>
          <a:bodyPr/>
          <a:lstStyle/>
          <a:p>
            <a:r>
              <a:rPr lang="en-US" dirty="0"/>
              <a:t>Introduction</a:t>
            </a:r>
          </a:p>
        </p:txBody>
      </p:sp>
      <p:sp>
        <p:nvSpPr>
          <p:cNvPr id="6" name="Text Placeholder 5">
            <a:extLst>
              <a:ext uri="{FF2B5EF4-FFF2-40B4-BE49-F238E27FC236}">
                <a16:creationId xmlns:a16="http://schemas.microsoft.com/office/drawing/2014/main" id="{FF3B1F90-03A5-46E1-9FA7-9A1643560BE5}"/>
              </a:ext>
            </a:extLst>
          </p:cNvPr>
          <p:cNvSpPr>
            <a:spLocks noGrp="1"/>
          </p:cNvSpPr>
          <p:nvPr>
            <p:ph type="body" idx="1"/>
          </p:nvPr>
        </p:nvSpPr>
        <p:spPr>
          <a:xfrm>
            <a:off x="1218883" y="2829244"/>
            <a:ext cx="10360500" cy="533400"/>
          </a:xfrm>
        </p:spPr>
        <p:txBody>
          <a:bodyPr/>
          <a:lstStyle/>
          <a:p>
            <a:r>
              <a:rPr lang="en-US" dirty="0"/>
              <a:t>Topics Covered</a:t>
            </a:r>
          </a:p>
        </p:txBody>
      </p:sp>
      <p:sp>
        <p:nvSpPr>
          <p:cNvPr id="3" name="Content Placeholder 2">
            <a:extLst>
              <a:ext uri="{FF2B5EF4-FFF2-40B4-BE49-F238E27FC236}">
                <a16:creationId xmlns:a16="http://schemas.microsoft.com/office/drawing/2014/main" id="{00AB9568-FDB6-5972-F361-928B96C57EF8}"/>
              </a:ext>
            </a:extLst>
          </p:cNvPr>
          <p:cNvSpPr>
            <a:spLocks noGrp="1"/>
          </p:cNvSpPr>
          <p:nvPr>
            <p:ph sz="half" idx="2"/>
          </p:nvPr>
        </p:nvSpPr>
        <p:spPr>
          <a:xfrm>
            <a:off x="1218883" y="1468437"/>
            <a:ext cx="10360500" cy="1219200"/>
          </a:xfrm>
        </p:spPr>
        <p:txBody>
          <a:bodyPr/>
          <a:lstStyle/>
          <a:p>
            <a:pPr marL="0" indent="0">
              <a:buNone/>
            </a:pPr>
            <a:r>
              <a:rPr lang="en-US" dirty="0"/>
              <a:t>	</a:t>
            </a:r>
            <a:r>
              <a:rPr lang="en-US" sz="2000" dirty="0"/>
              <a:t>Information system security is arguably the most important aspect of any computer system or network. Without the tools and advances in InfoSec technology that we use today, the internet would unusable. The following is a summary of labs and lessons learned in DeVry University’s Fundamentals of Information Systems Security class.</a:t>
            </a:r>
          </a:p>
        </p:txBody>
      </p:sp>
      <p:sp>
        <p:nvSpPr>
          <p:cNvPr id="5" name="TextBox 4">
            <a:extLst>
              <a:ext uri="{FF2B5EF4-FFF2-40B4-BE49-F238E27FC236}">
                <a16:creationId xmlns:a16="http://schemas.microsoft.com/office/drawing/2014/main" id="{D8984B46-4A7E-9975-138B-5979C49221E1}"/>
              </a:ext>
            </a:extLst>
          </p:cNvPr>
          <p:cNvSpPr txBox="1"/>
          <p:nvPr/>
        </p:nvSpPr>
        <p:spPr>
          <a:xfrm>
            <a:off x="1218882" y="3362644"/>
            <a:ext cx="5217477" cy="2172903"/>
          </a:xfrm>
          <a:prstGeom prst="rect">
            <a:avLst/>
          </a:prstGeom>
          <a:noFill/>
        </p:spPr>
        <p:txBody>
          <a:bodyPr wrap="square" rtlCol="0">
            <a:spAutoFit/>
          </a:bodyPr>
          <a:lstStyle/>
          <a:p>
            <a:pPr marL="304747" indent="-304747">
              <a:lnSpc>
                <a:spcPct val="90000"/>
              </a:lnSpc>
              <a:spcBef>
                <a:spcPts val="600"/>
              </a:spcBef>
              <a:buClr>
                <a:schemeClr val="accent1"/>
              </a:buClr>
              <a:buSzPct val="100000"/>
              <a:buFont typeface="Arial" pitchFamily="34" charset="0"/>
              <a:buChar char="•"/>
            </a:pPr>
            <a:r>
              <a:rPr lang="en-US" sz="2600" dirty="0"/>
              <a:t>Asymmetric Key Encryption</a:t>
            </a:r>
          </a:p>
          <a:p>
            <a:pPr marL="304747" indent="-304747">
              <a:lnSpc>
                <a:spcPct val="90000"/>
              </a:lnSpc>
              <a:spcBef>
                <a:spcPts val="600"/>
              </a:spcBef>
              <a:buClr>
                <a:schemeClr val="accent1"/>
              </a:buClr>
              <a:buSzPct val="100000"/>
              <a:buFont typeface="Arial" pitchFamily="34" charset="0"/>
              <a:buChar char="•"/>
            </a:pPr>
            <a:r>
              <a:rPr lang="en-US" sz="2600" dirty="0"/>
              <a:t>Stateful Firewalls</a:t>
            </a:r>
          </a:p>
          <a:p>
            <a:pPr marL="304747" indent="-304747">
              <a:lnSpc>
                <a:spcPct val="90000"/>
              </a:lnSpc>
              <a:spcBef>
                <a:spcPts val="600"/>
              </a:spcBef>
              <a:buClr>
                <a:schemeClr val="accent1"/>
              </a:buClr>
              <a:buSzPct val="100000"/>
              <a:buFont typeface="Arial" pitchFamily="34" charset="0"/>
              <a:buChar char="•"/>
            </a:pPr>
            <a:r>
              <a:rPr lang="en-US" sz="2600" dirty="0"/>
              <a:t>Security Policy</a:t>
            </a:r>
          </a:p>
          <a:p>
            <a:pPr marL="304747" indent="-304747">
              <a:lnSpc>
                <a:spcPct val="90000"/>
              </a:lnSpc>
              <a:spcBef>
                <a:spcPts val="600"/>
              </a:spcBef>
              <a:buClr>
                <a:schemeClr val="accent1"/>
              </a:buClr>
              <a:buSzPct val="100000"/>
              <a:buFont typeface="Arial" pitchFamily="34" charset="0"/>
              <a:buChar char="•"/>
            </a:pPr>
            <a:r>
              <a:rPr lang="en-US" sz="2600" dirty="0"/>
              <a:t>Multifactor Authentication (MFA)</a:t>
            </a:r>
          </a:p>
          <a:p>
            <a:pPr marL="304747" indent="-304747">
              <a:lnSpc>
                <a:spcPct val="90000"/>
              </a:lnSpc>
              <a:spcBef>
                <a:spcPts val="600"/>
              </a:spcBef>
              <a:buClr>
                <a:schemeClr val="accent1"/>
              </a:buClr>
              <a:buSzPct val="100000"/>
              <a:buFont typeface="Arial" pitchFamily="34" charset="0"/>
              <a:buChar char="•"/>
            </a:pPr>
            <a:r>
              <a:rPr lang="en-US" sz="2400" dirty="0"/>
              <a:t>Vulnerability Assessment</a:t>
            </a:r>
            <a:endParaRPr lang="en-US" sz="2600" dirty="0"/>
          </a:p>
        </p:txBody>
      </p:sp>
    </p:spTree>
    <p:extLst>
      <p:ext uri="{BB962C8B-B14F-4D97-AF65-F5344CB8AC3E}">
        <p14:creationId xmlns:p14="http://schemas.microsoft.com/office/powerpoint/2010/main" val="246109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dirty="0"/>
              <a:t>Asymmetric Key Encryption</a:t>
            </a:r>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5082740" cy="508000"/>
          </a:xfrm>
        </p:spPr>
        <p:txBody>
          <a:bodyPr/>
          <a:lstStyle/>
          <a:p>
            <a:r>
              <a:rPr lang="en-US" dirty="0"/>
              <a:t>File Decryption</a:t>
            </a:r>
          </a:p>
        </p:txBody>
      </p:sp>
      <p:sp>
        <p:nvSpPr>
          <p:cNvPr id="8" name="Text Placeholder 6">
            <a:extLst>
              <a:ext uri="{FF2B5EF4-FFF2-40B4-BE49-F238E27FC236}">
                <a16:creationId xmlns:a16="http://schemas.microsoft.com/office/drawing/2014/main" id="{DE65971B-2EFB-09F9-6B49-08823DEFC0A7}"/>
              </a:ext>
            </a:extLst>
          </p:cNvPr>
          <p:cNvSpPr txBox="1">
            <a:spLocks/>
          </p:cNvSpPr>
          <p:nvPr/>
        </p:nvSpPr>
        <p:spPr>
          <a:xfrm>
            <a:off x="1218883" y="2209800"/>
            <a:ext cx="3503929" cy="4191000"/>
          </a:xfrm>
          <a:prstGeom prst="rect">
            <a:avLst/>
          </a:prstGeom>
        </p:spPr>
        <p:txBody>
          <a:bodyPr vert="horz" lIns="121899" tIns="60949" rIns="121899" bIns="60949" rtlCol="0">
            <a:no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buNone/>
            </a:pPr>
            <a:r>
              <a:rPr lang="en-US" sz="1600" dirty="0"/>
              <a:t>This screenshot shows the following.</a:t>
            </a:r>
          </a:p>
          <a:p>
            <a:pPr marL="285750" indent="-285750"/>
            <a:r>
              <a:rPr lang="en-US" sz="1600" dirty="0"/>
              <a:t>The encrypted file being listed by itself</a:t>
            </a:r>
          </a:p>
          <a:p>
            <a:pPr marL="285750" indent="-285750"/>
            <a:r>
              <a:rPr lang="en-US" sz="1600" dirty="0"/>
              <a:t>The decrypting process</a:t>
            </a:r>
          </a:p>
          <a:p>
            <a:pPr marL="285750" indent="-285750"/>
            <a:r>
              <a:rPr lang="en-US" sz="1600" dirty="0"/>
              <a:t>Both the encrypted file and the original plaintext file being listed</a:t>
            </a:r>
          </a:p>
        </p:txBody>
      </p:sp>
      <p:pic>
        <p:nvPicPr>
          <p:cNvPr id="9" name="Picture 8">
            <a:extLst>
              <a:ext uri="{FF2B5EF4-FFF2-40B4-BE49-F238E27FC236}">
                <a16:creationId xmlns:a16="http://schemas.microsoft.com/office/drawing/2014/main" id="{8E16A744-8909-39DC-F53E-F3EE80C39A3C}"/>
              </a:ext>
            </a:extLst>
          </p:cNvPr>
          <p:cNvPicPr>
            <a:picLocks noChangeAspect="1"/>
          </p:cNvPicPr>
          <p:nvPr/>
        </p:nvPicPr>
        <p:blipFill rotWithShape="1">
          <a:blip r:embed="rId2"/>
          <a:srcRect l="8799" t="23729" r="27983" b="28813"/>
          <a:stretch/>
        </p:blipFill>
        <p:spPr>
          <a:xfrm>
            <a:off x="4951412" y="2021840"/>
            <a:ext cx="6915150" cy="4302760"/>
          </a:xfrm>
          <a:prstGeom prst="rect">
            <a:avLst/>
          </a:prstGeom>
        </p:spPr>
      </p:pic>
    </p:spTree>
    <p:extLst>
      <p:ext uri="{BB962C8B-B14F-4D97-AF65-F5344CB8AC3E}">
        <p14:creationId xmlns:p14="http://schemas.microsoft.com/office/powerpoint/2010/main" val="40431944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dirty="0"/>
              <a:t>Asymmetric Key Encryption</a:t>
            </a:r>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5082740" cy="508000"/>
          </a:xfrm>
        </p:spPr>
        <p:txBody>
          <a:bodyPr/>
          <a:lstStyle/>
          <a:p>
            <a:r>
              <a:rPr lang="en-US" dirty="0"/>
              <a:t>File Decryption</a:t>
            </a:r>
          </a:p>
        </p:txBody>
      </p:sp>
      <p:sp>
        <p:nvSpPr>
          <p:cNvPr id="6" name="Text Placeholder 6">
            <a:extLst>
              <a:ext uri="{FF2B5EF4-FFF2-40B4-BE49-F238E27FC236}">
                <a16:creationId xmlns:a16="http://schemas.microsoft.com/office/drawing/2014/main" id="{9BE7ADFA-93FC-9862-8A9C-D7F9AC4E344E}"/>
              </a:ext>
            </a:extLst>
          </p:cNvPr>
          <p:cNvSpPr txBox="1">
            <a:spLocks/>
          </p:cNvSpPr>
          <p:nvPr/>
        </p:nvSpPr>
        <p:spPr>
          <a:xfrm>
            <a:off x="1218883" y="2209800"/>
            <a:ext cx="3199129" cy="3733800"/>
          </a:xfrm>
          <a:prstGeom prst="rect">
            <a:avLst/>
          </a:prstGeom>
        </p:spPr>
        <p:txBody>
          <a:bodyPr vert="horz" lIns="121899" tIns="60949" rIns="121899" bIns="60949" rtlCol="0">
            <a:no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buNone/>
            </a:pPr>
            <a:r>
              <a:rPr lang="en-US" sz="1600" dirty="0"/>
              <a:t>This screenshot shows the following.</a:t>
            </a:r>
          </a:p>
          <a:p>
            <a:pPr marL="285750" indent="-285750"/>
            <a:r>
              <a:rPr lang="en-US" sz="1600" dirty="0"/>
              <a:t>The encrypted file being listed by itself</a:t>
            </a:r>
          </a:p>
          <a:p>
            <a:pPr marL="285750" indent="-285750"/>
            <a:r>
              <a:rPr lang="en-US" sz="1600" dirty="0"/>
              <a:t>The decrypting process</a:t>
            </a:r>
          </a:p>
          <a:p>
            <a:pPr marL="285750" indent="-285750"/>
            <a:r>
              <a:rPr lang="en-US" sz="1600" dirty="0"/>
              <a:t>Both the encrypted file and the original plaintext file being listed</a:t>
            </a:r>
          </a:p>
        </p:txBody>
      </p:sp>
      <p:pic>
        <p:nvPicPr>
          <p:cNvPr id="7" name="Picture 6">
            <a:extLst>
              <a:ext uri="{FF2B5EF4-FFF2-40B4-BE49-F238E27FC236}">
                <a16:creationId xmlns:a16="http://schemas.microsoft.com/office/drawing/2014/main" id="{42F35F8D-5A47-55CE-828F-970B0F1F2E79}"/>
              </a:ext>
            </a:extLst>
          </p:cNvPr>
          <p:cNvPicPr>
            <a:picLocks noChangeAspect="1"/>
          </p:cNvPicPr>
          <p:nvPr/>
        </p:nvPicPr>
        <p:blipFill rotWithShape="1">
          <a:blip r:embed="rId2"/>
          <a:srcRect l="8799" t="23729" r="27983" b="28813"/>
          <a:stretch/>
        </p:blipFill>
        <p:spPr>
          <a:xfrm>
            <a:off x="4850716" y="2006601"/>
            <a:ext cx="6939645" cy="4318000"/>
          </a:xfrm>
          <a:prstGeom prst="rect">
            <a:avLst/>
          </a:prstGeom>
        </p:spPr>
      </p:pic>
    </p:spTree>
    <p:extLst>
      <p:ext uri="{BB962C8B-B14F-4D97-AF65-F5344CB8AC3E}">
        <p14:creationId xmlns:p14="http://schemas.microsoft.com/office/powerpoint/2010/main" val="633536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dirty="0"/>
              <a:t>Stateful Firewalls</a:t>
            </a:r>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5082740" cy="508000"/>
          </a:xfrm>
        </p:spPr>
        <p:txBody>
          <a:bodyPr/>
          <a:lstStyle/>
          <a:p>
            <a:r>
              <a:rPr lang="en-US" dirty="0"/>
              <a:t>Question</a:t>
            </a:r>
          </a:p>
        </p:txBody>
      </p:sp>
      <p:sp>
        <p:nvSpPr>
          <p:cNvPr id="3" name="Text Placeholder 3">
            <a:extLst>
              <a:ext uri="{FF2B5EF4-FFF2-40B4-BE49-F238E27FC236}">
                <a16:creationId xmlns:a16="http://schemas.microsoft.com/office/drawing/2014/main" id="{7B820CF9-1C23-13A6-3622-4F3B608F150E}"/>
              </a:ext>
            </a:extLst>
          </p:cNvPr>
          <p:cNvSpPr txBox="1">
            <a:spLocks/>
          </p:cNvSpPr>
          <p:nvPr/>
        </p:nvSpPr>
        <p:spPr>
          <a:xfrm>
            <a:off x="1218882" y="2006601"/>
            <a:ext cx="10360501" cy="812799"/>
          </a:xfrm>
          <a:prstGeom prst="rect">
            <a:avLst/>
          </a:prstGeom>
        </p:spPr>
        <p:txBody>
          <a:bodyPr vert="horz" lIns="121899" tIns="60949" rIns="121899" bIns="60949" rtlCol="0">
            <a:no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a:spcBef>
                <a:spcPts val="0"/>
              </a:spcBef>
            </a:pPr>
            <a:r>
              <a:rPr lang="en-US" sz="1800" dirty="0"/>
              <a:t>What effect does the </a:t>
            </a:r>
            <a:r>
              <a:rPr lang="en-US" sz="1800" dirty="0" err="1">
                <a:solidFill>
                  <a:schemeClr val="tx2"/>
                </a:solidFill>
                <a:latin typeface="Cascadia Code" panose="020B0609020000020004" pitchFamily="49" charset="0"/>
                <a:ea typeface="Cascadia Code" panose="020B0609020000020004" pitchFamily="49" charset="0"/>
                <a:cs typeface="Cascadia Code" panose="020B0609020000020004" pitchFamily="49" charset="0"/>
              </a:rPr>
              <a:t>sudo</a:t>
            </a:r>
            <a:r>
              <a:rPr lang="en-US" sz="1800" dirty="0">
                <a:solidFill>
                  <a:schemeClr val="tx2"/>
                </a:solidFill>
                <a:latin typeface="Cascadia Code" panose="020B0609020000020004" pitchFamily="49" charset="0"/>
                <a:ea typeface="Cascadia Code" panose="020B0609020000020004" pitchFamily="49" charset="0"/>
                <a:cs typeface="Cascadia Code" panose="020B0609020000020004" pitchFamily="49" charset="0"/>
              </a:rPr>
              <a:t> iptables --policy INPUT DROP</a:t>
            </a:r>
            <a:r>
              <a:rPr lang="en-US" sz="1800" dirty="0">
                <a:solidFill>
                  <a:schemeClr val="tx2"/>
                </a:solidFill>
              </a:rPr>
              <a:t> </a:t>
            </a:r>
            <a:r>
              <a:rPr lang="en-US" sz="1800" dirty="0"/>
              <a:t>command have on the access to computing resources?</a:t>
            </a:r>
          </a:p>
          <a:p>
            <a:pPr lvl="1">
              <a:spcBef>
                <a:spcPts val="0"/>
              </a:spcBef>
            </a:pPr>
            <a:r>
              <a:rPr lang="en-US" sz="1800" dirty="0"/>
              <a:t>It will drop all incoming traffic </a:t>
            </a:r>
          </a:p>
        </p:txBody>
      </p:sp>
    </p:spTree>
    <p:extLst>
      <p:ext uri="{BB962C8B-B14F-4D97-AF65-F5344CB8AC3E}">
        <p14:creationId xmlns:p14="http://schemas.microsoft.com/office/powerpoint/2010/main" val="44818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dirty="0"/>
              <a:t>Stateful Firewalls</a:t>
            </a:r>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5082740" cy="508000"/>
          </a:xfrm>
        </p:spPr>
        <p:txBody>
          <a:bodyPr/>
          <a:lstStyle/>
          <a:p>
            <a:r>
              <a:rPr lang="en-US" dirty="0"/>
              <a:t>Nmap Scan</a:t>
            </a:r>
          </a:p>
        </p:txBody>
      </p:sp>
      <p:sp>
        <p:nvSpPr>
          <p:cNvPr id="5" name="Text Placeholder 6">
            <a:extLst>
              <a:ext uri="{FF2B5EF4-FFF2-40B4-BE49-F238E27FC236}">
                <a16:creationId xmlns:a16="http://schemas.microsoft.com/office/drawing/2014/main" id="{FD510AC0-6215-6FB8-283F-072F0905E832}"/>
              </a:ext>
            </a:extLst>
          </p:cNvPr>
          <p:cNvSpPr txBox="1">
            <a:spLocks/>
          </p:cNvSpPr>
          <p:nvPr/>
        </p:nvSpPr>
        <p:spPr>
          <a:xfrm>
            <a:off x="1218882" y="2006600"/>
            <a:ext cx="10360501" cy="389654"/>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r>
              <a:rPr lang="en-US" sz="1600" dirty="0"/>
              <a:t>This screenshot shows the Nmap scan result of the Linux Server VM.</a:t>
            </a:r>
          </a:p>
        </p:txBody>
      </p:sp>
      <p:pic>
        <p:nvPicPr>
          <p:cNvPr id="6" name="Picture 5">
            <a:extLst>
              <a:ext uri="{FF2B5EF4-FFF2-40B4-BE49-F238E27FC236}">
                <a16:creationId xmlns:a16="http://schemas.microsoft.com/office/drawing/2014/main" id="{69534D43-A199-FD41-8A33-8F2D4EBE15A2}"/>
              </a:ext>
            </a:extLst>
          </p:cNvPr>
          <p:cNvPicPr>
            <a:picLocks noChangeAspect="1"/>
          </p:cNvPicPr>
          <p:nvPr/>
        </p:nvPicPr>
        <p:blipFill rotWithShape="1">
          <a:blip r:embed="rId2"/>
          <a:srcRect l="46667" t="26514" r="14166" b="33853"/>
          <a:stretch/>
        </p:blipFill>
        <p:spPr>
          <a:xfrm>
            <a:off x="2691469" y="2396254"/>
            <a:ext cx="7222047" cy="4148835"/>
          </a:xfrm>
          <a:prstGeom prst="rect">
            <a:avLst/>
          </a:prstGeom>
        </p:spPr>
      </p:pic>
    </p:spTree>
    <p:extLst>
      <p:ext uri="{BB962C8B-B14F-4D97-AF65-F5344CB8AC3E}">
        <p14:creationId xmlns:p14="http://schemas.microsoft.com/office/powerpoint/2010/main" val="1871718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sz="3600" dirty="0"/>
              <a:t>Security Policy</a:t>
            </a:r>
            <a:endParaRPr lang="en-US" dirty="0"/>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10359630" cy="508000"/>
          </a:xfrm>
        </p:spPr>
        <p:txBody>
          <a:bodyPr>
            <a:normAutofit/>
          </a:bodyPr>
          <a:lstStyle/>
          <a:p>
            <a:r>
              <a:rPr lang="en-US" sz="2800" dirty="0"/>
              <a:t>Bring Your Own Device (BYOD) Sample policy</a:t>
            </a:r>
            <a:endParaRPr lang="en-US" dirty="0"/>
          </a:p>
        </p:txBody>
      </p:sp>
      <p:sp>
        <p:nvSpPr>
          <p:cNvPr id="8" name="Content Placeholder 4">
            <a:extLst>
              <a:ext uri="{FF2B5EF4-FFF2-40B4-BE49-F238E27FC236}">
                <a16:creationId xmlns:a16="http://schemas.microsoft.com/office/drawing/2014/main" id="{3D999CF2-20B4-1834-FFF7-C89FF0047DCF}"/>
              </a:ext>
            </a:extLst>
          </p:cNvPr>
          <p:cNvSpPr txBox="1">
            <a:spLocks/>
          </p:cNvSpPr>
          <p:nvPr/>
        </p:nvSpPr>
        <p:spPr>
          <a:xfrm>
            <a:off x="1218882" y="2006600"/>
            <a:ext cx="10359629" cy="4699000"/>
          </a:xfrm>
          <a:prstGeom prst="rect">
            <a:avLst/>
          </a:prstGeom>
        </p:spPr>
        <p:txBody>
          <a:bodyPr vert="horz" lIns="121899" tIns="60949" rIns="121899" bIns="60949" rtlCol="0">
            <a:normAutofit/>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buNone/>
            </a:pPr>
            <a:r>
              <a:rPr lang="en-US" sz="1800" dirty="0">
                <a:latin typeface="Times New Roman" panose="02020603050405020304" pitchFamily="18" charset="0"/>
                <a:ea typeface="Calibri" panose="020F0502020204030204" pitchFamily="34" charset="0"/>
              </a:rPr>
              <a:t>1. Overview:</a:t>
            </a:r>
            <a:endParaRPr lang="en-US" sz="1200" dirty="0">
              <a:latin typeface="Times New Roman" panose="02020603050405020304" pitchFamily="18" charset="0"/>
              <a:ea typeface="Calibri" panose="020F0502020204030204" pitchFamily="34" charset="0"/>
            </a:endParaRPr>
          </a:p>
          <a:p>
            <a:pPr marL="0" indent="461963">
              <a:buFont typeface="Arial" pitchFamily="34" charset="0"/>
              <a:buNone/>
            </a:pPr>
            <a:r>
              <a:rPr lang="en-US" sz="1400" dirty="0">
                <a:latin typeface="Times New Roman" panose="02020603050405020304" pitchFamily="18" charset="0"/>
                <a:ea typeface="Calibri" panose="020F0502020204030204" pitchFamily="34" charset="0"/>
              </a:rPr>
              <a:t>The use of handheld devices is increasing in corporate environments, providing mobile services and constant connectivity to  mobile workers. Since handheld devices are recent and not yet properly managed, they present new threats to corporate assets. Handheld devices combine security challenges posed by laptops, removable storage (e.g. USB keys), and cameras.</a:t>
            </a:r>
            <a:endParaRPr lang="en-US" sz="1800" dirty="0">
              <a:latin typeface="Times New Roman" panose="02020603050405020304" pitchFamily="18" charset="0"/>
            </a:endParaRPr>
          </a:p>
          <a:p>
            <a:pPr marL="0" indent="0">
              <a:buFont typeface="Arial" pitchFamily="34" charset="0"/>
              <a:buNone/>
            </a:pPr>
            <a:r>
              <a:rPr lang="en-US" sz="1800" dirty="0">
                <a:latin typeface="Times New Roman" panose="02020603050405020304" pitchFamily="18" charset="0"/>
              </a:rPr>
              <a:t>2. Purpose:  </a:t>
            </a:r>
          </a:p>
          <a:p>
            <a:pPr marL="0" indent="461963">
              <a:buFont typeface="Arial" pitchFamily="34" charset="0"/>
              <a:buNone/>
            </a:pPr>
            <a:r>
              <a:rPr lang="en-US" sz="1400" dirty="0">
                <a:latin typeface="Times New Roman" panose="02020603050405020304" pitchFamily="18" charset="0"/>
                <a:ea typeface="Calibri" panose="020F0502020204030204" pitchFamily="34" charset="0"/>
                <a:cs typeface="Times New Roman" panose="02020603050405020304" pitchFamily="18" charset="0"/>
              </a:rPr>
              <a:t>This introduction of BYOD devices introduces new and possibly unknown vulnerabilities to a corporate network. The timely discovery of these vulnerabilities is vital to network and information security. When found and dealt with immediately the effects of an attack can be minimized or even eliminated. </a:t>
            </a:r>
          </a:p>
          <a:p>
            <a:pPr marL="0" indent="461963">
              <a:buFont typeface="Arial" pitchFamily="34" charset="0"/>
              <a:buNone/>
            </a:pPr>
            <a:r>
              <a:rPr lang="en-US" sz="1400" dirty="0">
                <a:latin typeface="Times New Roman" panose="02020603050405020304" pitchFamily="18" charset="0"/>
                <a:ea typeface="Calibri" panose="020F0502020204030204" pitchFamily="34" charset="0"/>
                <a:cs typeface="Times New Roman" panose="02020603050405020304" pitchFamily="18" charset="0"/>
              </a:rPr>
              <a:t>All users must understand that whenever a computer device is connected to the organization’s network, systems, or computers, opportunities exist for:</a:t>
            </a:r>
          </a:p>
          <a:p>
            <a:r>
              <a:rPr lang="en-US" sz="1400" dirty="0">
                <a:latin typeface="Times New Roman" panose="02020603050405020304" pitchFamily="18" charset="0"/>
                <a:ea typeface="Calibri" panose="020F0502020204030204" pitchFamily="34" charset="0"/>
                <a:cs typeface="Times New Roman" panose="02020603050405020304" pitchFamily="18" charset="0"/>
              </a:rPr>
              <a:t>Introducing viruses, spyware, or other malware.</a:t>
            </a:r>
          </a:p>
          <a:p>
            <a:r>
              <a:rPr lang="en-US" sz="1400" dirty="0">
                <a:latin typeface="Times New Roman" panose="02020603050405020304" pitchFamily="18" charset="0"/>
                <a:ea typeface="Calibri" panose="020F0502020204030204" pitchFamily="34" charset="0"/>
                <a:cs typeface="Times New Roman" panose="02020603050405020304" pitchFamily="18" charset="0"/>
              </a:rPr>
              <a:t>Purposefully or inadvertently copying sensitive and/or proprietary organization information to unauthorized devices.</a:t>
            </a:r>
          </a:p>
          <a:p>
            <a:r>
              <a:rPr lang="en-US" sz="1400" dirty="0">
                <a:latin typeface="Times New Roman" panose="02020603050405020304" pitchFamily="18" charset="0"/>
                <a:ea typeface="Calibri" panose="020F0502020204030204" pitchFamily="34" charset="0"/>
                <a:cs typeface="Times New Roman" panose="02020603050405020304" pitchFamily="18" charset="0"/>
              </a:rPr>
              <a:t>Introducing a technical or network incompatibility to the organization that the user is not even aware of.</a:t>
            </a:r>
          </a:p>
          <a:p>
            <a:r>
              <a:rPr lang="en-US" sz="1400" dirty="0">
                <a:latin typeface="Times New Roman" panose="02020603050405020304" pitchFamily="18" charset="0"/>
                <a:ea typeface="Calibri" panose="020F0502020204030204" pitchFamily="34" charset="0"/>
                <a:cs typeface="Times New Roman" panose="02020603050405020304" pitchFamily="18" charset="0"/>
              </a:rPr>
              <a:t>Loss of data that may adversely affect the organization if it falls into the wrong hands.</a:t>
            </a:r>
          </a:p>
          <a:p>
            <a:pPr marL="0" indent="0">
              <a:buFont typeface="Arial" pitchFamily="34" charset="0"/>
              <a:buNone/>
            </a:pPr>
            <a:endParaRPr lang="en-US" dirty="0"/>
          </a:p>
        </p:txBody>
      </p:sp>
    </p:spTree>
    <p:extLst>
      <p:ext uri="{BB962C8B-B14F-4D97-AF65-F5344CB8AC3E}">
        <p14:creationId xmlns:p14="http://schemas.microsoft.com/office/powerpoint/2010/main" val="2541805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sz="3600" dirty="0"/>
              <a:t>Security Policy</a:t>
            </a:r>
            <a:endParaRPr lang="en-US" dirty="0"/>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10359630" cy="508000"/>
          </a:xfrm>
        </p:spPr>
        <p:txBody>
          <a:bodyPr>
            <a:normAutofit/>
          </a:bodyPr>
          <a:lstStyle/>
          <a:p>
            <a:r>
              <a:rPr lang="en-US" sz="2800" dirty="0"/>
              <a:t>Bring Your Own Device (BYOD) Sample policy</a:t>
            </a:r>
            <a:endParaRPr lang="en-US" dirty="0"/>
          </a:p>
        </p:txBody>
      </p:sp>
      <p:sp>
        <p:nvSpPr>
          <p:cNvPr id="3" name="Content Placeholder 4">
            <a:extLst>
              <a:ext uri="{FF2B5EF4-FFF2-40B4-BE49-F238E27FC236}">
                <a16:creationId xmlns:a16="http://schemas.microsoft.com/office/drawing/2014/main" id="{A0700B5B-5950-8CC4-2B9F-ED2A2CB6B6A7}"/>
              </a:ext>
            </a:extLst>
          </p:cNvPr>
          <p:cNvSpPr txBox="1">
            <a:spLocks/>
          </p:cNvSpPr>
          <p:nvPr/>
        </p:nvSpPr>
        <p:spPr>
          <a:xfrm>
            <a:off x="1218882" y="2006600"/>
            <a:ext cx="10438129" cy="4699000"/>
          </a:xfrm>
          <a:prstGeom prst="rect">
            <a:avLst/>
          </a:prstGeom>
        </p:spPr>
        <p:txBody>
          <a:bodyPr vert="horz" lIns="121899" tIns="60949" rIns="121899" bIns="60949" rtlCol="0">
            <a:normAutofit fontScale="85000" lnSpcReduction="10000"/>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buFont typeface="Arial" pitchFamily="34" charset="0"/>
              <a:buNone/>
            </a:pPr>
            <a:r>
              <a:rPr lang="en-US" sz="1800" dirty="0">
                <a:latin typeface="Times New Roman" panose="02020603050405020304" pitchFamily="18" charset="0"/>
                <a:ea typeface="Calibri" panose="020F0502020204030204" pitchFamily="34" charset="0"/>
              </a:rPr>
              <a:t>3. Scope: </a:t>
            </a:r>
          </a:p>
          <a:p>
            <a:pPr marL="0" indent="457200">
              <a:buFont typeface="Arial" pitchFamily="34" charset="0"/>
              <a:buNone/>
            </a:pPr>
            <a:r>
              <a:rPr lang="en-US" sz="1400" dirty="0">
                <a:latin typeface="Times New Roman" panose="02020603050405020304" pitchFamily="18" charset="0"/>
                <a:ea typeface="Calibri" panose="020F0502020204030204" pitchFamily="34" charset="0"/>
              </a:rPr>
              <a:t>This policy applies to all employees, consultants, vendors, contractors, students, and others using business or private mobile handheld devices on any premises occupied by ABC Corporation. At no time is a personal or non-company issued device allowed to connect (wired or wireless) to the intranet or any network managed by ABC Corporation. Only company issued mobile devices are allowed to access the network, and users must abide by all policies applying to those devices listed below. All mobile devices used to connect to the network must be approved and issued by the IT management team before such use.</a:t>
            </a:r>
            <a:endParaRPr lang="en-US" sz="1800" dirty="0">
              <a:latin typeface="Times New Roman" panose="02020603050405020304" pitchFamily="18" charset="0"/>
            </a:endParaRPr>
          </a:p>
          <a:p>
            <a:pPr marL="0" indent="0">
              <a:buFont typeface="Arial" pitchFamily="34" charset="0"/>
              <a:buNone/>
            </a:pPr>
            <a:r>
              <a:rPr lang="en-US" sz="1800" dirty="0">
                <a:latin typeface="Times New Roman" panose="02020603050405020304" pitchFamily="18" charset="0"/>
              </a:rPr>
              <a:t>4. Policy:  </a:t>
            </a:r>
          </a:p>
          <a:p>
            <a:pPr marL="0" indent="0">
              <a:buFont typeface="Arial" pitchFamily="34" charset="0"/>
              <a:buNone/>
            </a:pPr>
            <a:r>
              <a:rPr lang="en-US" sz="1400" b="1" dirty="0">
                <a:latin typeface="Times New Roman" panose="02020603050405020304" pitchFamily="18" charset="0"/>
                <a:ea typeface="Calibri" panose="020F0502020204030204" pitchFamily="34" charset="0"/>
                <a:cs typeface="Times New Roman" panose="02020603050405020304" pitchFamily="18" charset="0"/>
              </a:rPr>
              <a:t>IT Department Responsibilities</a:t>
            </a:r>
            <a:endParaRPr lang="en-US" sz="1400" dirty="0">
              <a:latin typeface="Times New Roman" panose="02020603050405020304" pitchFamily="18" charset="0"/>
              <a:ea typeface="Calibri" panose="020F0502020204030204" pitchFamily="34" charset="0"/>
              <a:cs typeface="Times New Roman" panose="02020603050405020304" pitchFamily="18" charset="0"/>
            </a:endParaRPr>
          </a:p>
          <a:p>
            <a:r>
              <a:rPr lang="en-US" sz="1400" dirty="0">
                <a:latin typeface="Times New Roman" panose="02020603050405020304" pitchFamily="18" charset="0"/>
                <a:ea typeface="Calibri" panose="020F0502020204030204" pitchFamily="34" charset="0"/>
                <a:cs typeface="Times New Roman" panose="02020603050405020304" pitchFamily="18" charset="0"/>
              </a:rPr>
              <a:t>Monitoring the company network for unauthorized access by unapproved devices.</a:t>
            </a:r>
          </a:p>
          <a:p>
            <a:r>
              <a:rPr lang="en-US" sz="1400" dirty="0">
                <a:latin typeface="Times New Roman" panose="02020603050405020304" pitchFamily="18" charset="0"/>
                <a:ea typeface="Calibri" panose="020F0502020204030204" pitchFamily="34" charset="0"/>
                <a:cs typeface="Times New Roman" panose="02020603050405020304" pitchFamily="18" charset="0"/>
              </a:rPr>
              <a:t>Ensuring that all company issued mobile devices are properly configured and have the necessary anti-malware installed</a:t>
            </a:r>
          </a:p>
          <a:p>
            <a:r>
              <a:rPr lang="en-US" sz="1400" dirty="0">
                <a:latin typeface="Times New Roman" panose="02020603050405020304" pitchFamily="18" charset="0"/>
                <a:ea typeface="Calibri" panose="020F0502020204030204" pitchFamily="34" charset="0"/>
                <a:cs typeface="Times New Roman" panose="02020603050405020304" pitchFamily="18" charset="0"/>
              </a:rPr>
              <a:t>Maintaining a log of all company issued devices, their current status, and location or person issued to.</a:t>
            </a:r>
          </a:p>
          <a:p>
            <a:r>
              <a:rPr lang="en-US" sz="1400" dirty="0">
                <a:latin typeface="Times New Roman" panose="02020603050405020304" pitchFamily="18" charset="0"/>
                <a:ea typeface="Calibri" panose="020F0502020204030204" pitchFamily="34" charset="0"/>
                <a:cs typeface="Times New Roman" panose="02020603050405020304" pitchFamily="18" charset="0"/>
              </a:rPr>
              <a:t>Performing quarterly spot checks on devices issued to employees to ensure configurations and security software has not been tampered with.</a:t>
            </a:r>
          </a:p>
          <a:p>
            <a:pPr marL="0" indent="0">
              <a:buFont typeface="Arial" pitchFamily="34" charset="0"/>
              <a:buNone/>
            </a:pPr>
            <a:r>
              <a:rPr lang="en-US" sz="1400" b="1" dirty="0">
                <a:latin typeface="Times New Roman" panose="02020603050405020304" pitchFamily="18" charset="0"/>
                <a:ea typeface="Calibri" panose="020F0502020204030204" pitchFamily="34" charset="0"/>
                <a:cs typeface="Times New Roman" panose="02020603050405020304" pitchFamily="18" charset="0"/>
              </a:rPr>
              <a:t>User Responsibilities</a:t>
            </a:r>
          </a:p>
          <a:p>
            <a:r>
              <a:rPr lang="en-US" sz="1400" dirty="0">
                <a:latin typeface="Times New Roman" panose="02020603050405020304" pitchFamily="18" charset="0"/>
                <a:ea typeface="Calibri" panose="020F0502020204030204" pitchFamily="34" charset="0"/>
                <a:cs typeface="Times New Roman" panose="02020603050405020304" pitchFamily="18" charset="0"/>
              </a:rPr>
              <a:t>Ensuring any personal mobile/computer device is not connected to the company network.</a:t>
            </a:r>
          </a:p>
          <a:p>
            <a:r>
              <a:rPr lang="en-US" sz="1400" dirty="0">
                <a:latin typeface="Times New Roman" panose="02020603050405020304" pitchFamily="18" charset="0"/>
                <a:ea typeface="Calibri" panose="020F0502020204030204" pitchFamily="34" charset="0"/>
                <a:cs typeface="Times New Roman" panose="02020603050405020304" pitchFamily="18" charset="0"/>
              </a:rPr>
              <a:t>Ensuring that company issued devices are not employed for personal use.</a:t>
            </a:r>
          </a:p>
          <a:p>
            <a:r>
              <a:rPr lang="en-US" sz="1400" dirty="0">
                <a:latin typeface="Times New Roman" panose="02020603050405020304" pitchFamily="18" charset="0"/>
                <a:ea typeface="Calibri" panose="020F0502020204030204" pitchFamily="34" charset="0"/>
                <a:cs typeface="Times New Roman" panose="02020603050405020304" pitchFamily="18" charset="0"/>
              </a:rPr>
              <a:t>If company issued devices are malfunctioning or performing poorly the device should be immediately turned off and brought to IT for repair/replacement.</a:t>
            </a:r>
          </a:p>
        </p:txBody>
      </p:sp>
    </p:spTree>
    <p:extLst>
      <p:ext uri="{BB962C8B-B14F-4D97-AF65-F5344CB8AC3E}">
        <p14:creationId xmlns:p14="http://schemas.microsoft.com/office/powerpoint/2010/main" val="1297338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9153A-EF16-87E1-8524-C3B2C93B76E4}"/>
              </a:ext>
            </a:extLst>
          </p:cNvPr>
          <p:cNvSpPr>
            <a:spLocks noGrp="1"/>
          </p:cNvSpPr>
          <p:nvPr>
            <p:ph type="title"/>
          </p:nvPr>
        </p:nvSpPr>
        <p:spPr/>
        <p:txBody>
          <a:bodyPr/>
          <a:lstStyle/>
          <a:p>
            <a:r>
              <a:rPr lang="en-US" sz="3600" dirty="0"/>
              <a:t>Security Policy</a:t>
            </a:r>
            <a:endParaRPr lang="en-US" dirty="0"/>
          </a:p>
        </p:txBody>
      </p:sp>
      <p:sp>
        <p:nvSpPr>
          <p:cNvPr id="4" name="Text Placeholder 3">
            <a:extLst>
              <a:ext uri="{FF2B5EF4-FFF2-40B4-BE49-F238E27FC236}">
                <a16:creationId xmlns:a16="http://schemas.microsoft.com/office/drawing/2014/main" id="{DDE7B36E-F58A-5A6B-B963-CDB4423A16C7}"/>
              </a:ext>
            </a:extLst>
          </p:cNvPr>
          <p:cNvSpPr>
            <a:spLocks noGrp="1"/>
          </p:cNvSpPr>
          <p:nvPr>
            <p:ph type="body" idx="1"/>
          </p:nvPr>
        </p:nvSpPr>
        <p:spPr>
          <a:xfrm>
            <a:off x="1219753" y="1498600"/>
            <a:ext cx="10359630" cy="508000"/>
          </a:xfrm>
        </p:spPr>
        <p:txBody>
          <a:bodyPr>
            <a:normAutofit/>
          </a:bodyPr>
          <a:lstStyle/>
          <a:p>
            <a:r>
              <a:rPr lang="en-US" sz="2800" dirty="0"/>
              <a:t>Bring Your Own Device (BYOD) Sample policy</a:t>
            </a:r>
            <a:endParaRPr lang="en-US" dirty="0"/>
          </a:p>
        </p:txBody>
      </p:sp>
      <p:sp>
        <p:nvSpPr>
          <p:cNvPr id="5" name="Content Placeholder 4">
            <a:extLst>
              <a:ext uri="{FF2B5EF4-FFF2-40B4-BE49-F238E27FC236}">
                <a16:creationId xmlns:a16="http://schemas.microsoft.com/office/drawing/2014/main" id="{FA8978FC-E3EC-2070-1578-2907384D27C4}"/>
              </a:ext>
            </a:extLst>
          </p:cNvPr>
          <p:cNvSpPr txBox="1">
            <a:spLocks/>
          </p:cNvSpPr>
          <p:nvPr/>
        </p:nvSpPr>
        <p:spPr>
          <a:xfrm>
            <a:off x="1218882" y="2006600"/>
            <a:ext cx="10359629" cy="4775200"/>
          </a:xfrm>
          <a:prstGeom prst="rect">
            <a:avLst/>
          </a:prstGeom>
        </p:spPr>
        <p:txBody>
          <a:bodyPr vert="horz" lIns="121899" tIns="60949" rIns="121899" bIns="60949" rtlCol="0">
            <a:normAutofit fontScale="77500" lnSpcReduction="20000"/>
          </a:bodyPr>
          <a:lstStyle>
            <a:lvl1pPr marL="304747" indent="-304747" algn="l" defTabSz="1218987" rtl="0" eaLnBrk="1" latinLnBrk="0" hangingPunct="1">
              <a:lnSpc>
                <a:spcPct val="90000"/>
              </a:lnSpc>
              <a:spcBef>
                <a:spcPts val="1600"/>
              </a:spcBef>
              <a:buClr>
                <a:schemeClr val="accent1"/>
              </a:buClr>
              <a:buSzPct val="100000"/>
              <a:buFont typeface="Arial" pitchFamily="34" charset="0"/>
              <a:buChar char="•"/>
              <a:defRPr sz="2800" kern="1200">
                <a:solidFill>
                  <a:schemeClr val="tx1"/>
                </a:solidFill>
                <a:latin typeface="+mn-lt"/>
                <a:ea typeface="+mn-ea"/>
                <a:cs typeface="+mn-cs"/>
              </a:defRPr>
            </a:lvl1pPr>
            <a:lvl2pPr marL="609493" indent="-231607" algn="l" defTabSz="1218987" rtl="0" eaLnBrk="1" latinLnBrk="0" hangingPunct="1">
              <a:lnSpc>
                <a:spcPct val="90000"/>
              </a:lnSpc>
              <a:spcBef>
                <a:spcPts val="800"/>
              </a:spcBef>
              <a:buClr>
                <a:schemeClr val="accent1"/>
              </a:buClr>
              <a:buSzPct val="80000"/>
              <a:buFont typeface="Arial" pitchFamily="34" charset="0"/>
              <a:buChar char="•"/>
              <a:defRPr sz="2400" kern="1200">
                <a:solidFill>
                  <a:schemeClr val="tx1"/>
                </a:solidFill>
                <a:latin typeface="+mn-lt"/>
                <a:ea typeface="+mn-ea"/>
                <a:cs typeface="+mn-cs"/>
              </a:defRPr>
            </a:lvl2pPr>
            <a:lvl3pPr marL="91424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3pPr>
            <a:lvl4pPr marL="121898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4pPr>
            <a:lvl5pPr marL="1523733"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5pPr>
            <a:lvl6pPr marL="1828480"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6pPr>
            <a:lvl7pPr marL="2133227" indent="-231607" algn="l" defTabSz="1218987" rtl="0" eaLnBrk="1" latinLnBrk="0" hangingPunct="1">
              <a:lnSpc>
                <a:spcPct val="90000"/>
              </a:lnSpc>
              <a:spcBef>
                <a:spcPts val="800"/>
              </a:spcBef>
              <a:buClr>
                <a:schemeClr val="accent1"/>
              </a:buClr>
              <a:buSzPct val="80000"/>
              <a:buFont typeface="Arial" pitchFamily="34" charset="0"/>
              <a:buChar char="•"/>
              <a:defRPr sz="2000" kern="1200">
                <a:solidFill>
                  <a:schemeClr val="tx1"/>
                </a:solidFill>
                <a:latin typeface="+mn-lt"/>
                <a:ea typeface="+mn-ea"/>
                <a:cs typeface="+mn-cs"/>
              </a:defRPr>
            </a:lvl7pPr>
            <a:lvl8pPr marL="2437973"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8pPr>
            <a:lvl9pPr marL="2742720" indent="-231607" algn="l" defTabSz="1218987" rtl="0" eaLnBrk="1" latinLnBrk="0" hangingPunct="1">
              <a:lnSpc>
                <a:spcPct val="90000"/>
              </a:lnSpc>
              <a:spcBef>
                <a:spcPts val="800"/>
              </a:spcBef>
              <a:buClr>
                <a:schemeClr val="accent1"/>
              </a:buClr>
              <a:buSzPct val="80000"/>
              <a:buFont typeface="Arial" pitchFamily="34" charset="0"/>
              <a:buChar char="•"/>
              <a:defRPr sz="2000" kern="1200" baseline="0">
                <a:solidFill>
                  <a:schemeClr val="tx1"/>
                </a:solidFill>
                <a:latin typeface="+mn-lt"/>
                <a:ea typeface="+mn-ea"/>
                <a:cs typeface="+mn-cs"/>
              </a:defRPr>
            </a:lvl9pPr>
          </a:lstStyle>
          <a:p>
            <a:pPr marL="0" indent="0">
              <a:buFont typeface="Arial" pitchFamily="34" charset="0"/>
              <a:buNone/>
            </a:pPr>
            <a:r>
              <a:rPr lang="en-US" sz="1800">
                <a:latin typeface="Times New Roman" panose="02020603050405020304" pitchFamily="18" charset="0"/>
                <a:ea typeface="Calibri" panose="020F0502020204030204" pitchFamily="34" charset="0"/>
              </a:rPr>
              <a:t>5. Policy Compliance: </a:t>
            </a:r>
          </a:p>
          <a:p>
            <a:pPr marL="0" indent="461963">
              <a:buFont typeface="Arial" pitchFamily="34" charset="0"/>
              <a:buNone/>
            </a:pPr>
            <a:r>
              <a:rPr lang="en-US" sz="1400">
                <a:latin typeface="Times New Roman" panose="02020603050405020304" pitchFamily="18" charset="0"/>
              </a:rPr>
              <a:t>Failure to comply with the above stated policy will be subject to disciplinary actions up to and including termination of employment.</a:t>
            </a:r>
          </a:p>
          <a:p>
            <a:pPr marL="0" indent="0">
              <a:buFont typeface="Arial" pitchFamily="34" charset="0"/>
              <a:buNone/>
            </a:pPr>
            <a:r>
              <a:rPr lang="en-US" sz="1400">
                <a:latin typeface="Times New Roman" panose="02020603050405020304" pitchFamily="18" charset="0"/>
              </a:rPr>
              <a:t>Scenarios that could result in disciplinary action or termination include but are not limited to:</a:t>
            </a:r>
          </a:p>
          <a:p>
            <a:r>
              <a:rPr lang="en-US" sz="1400">
                <a:latin typeface="Times New Roman" panose="02020603050405020304" pitchFamily="18" charset="0"/>
              </a:rPr>
              <a:t>Accessing the company network with an unapproved device.</a:t>
            </a:r>
          </a:p>
          <a:p>
            <a:r>
              <a:rPr lang="en-US" sz="1400">
                <a:latin typeface="Times New Roman" panose="02020603050405020304" pitchFamily="18" charset="0"/>
              </a:rPr>
              <a:t>Jailbreaking/rooting of a company issued device.</a:t>
            </a:r>
          </a:p>
          <a:p>
            <a:r>
              <a:rPr lang="en-US" sz="1400">
                <a:latin typeface="Times New Roman" panose="02020603050405020304" pitchFamily="18" charset="0"/>
              </a:rPr>
              <a:t>Removing or bypassing the security software of a company issued device.</a:t>
            </a:r>
          </a:p>
          <a:p>
            <a:r>
              <a:rPr lang="en-US" sz="1400">
                <a:latin typeface="Times New Roman" panose="02020603050405020304" pitchFamily="18" charset="0"/>
              </a:rPr>
              <a:t>Modifying the configuration of a company issued device.</a:t>
            </a:r>
          </a:p>
          <a:p>
            <a:r>
              <a:rPr lang="en-US" sz="1400">
                <a:latin typeface="Times New Roman" panose="02020603050405020304" pitchFamily="18" charset="0"/>
              </a:rPr>
              <a:t>Installing unapproved software on a company issued device.</a:t>
            </a:r>
          </a:p>
          <a:p>
            <a:pPr marL="0" indent="0">
              <a:buFont typeface="Arial" pitchFamily="34" charset="0"/>
              <a:buNone/>
            </a:pPr>
            <a:endParaRPr lang="en-US" sz="1800">
              <a:latin typeface="Times New Roman" panose="02020603050405020304" pitchFamily="18" charset="0"/>
            </a:endParaRPr>
          </a:p>
          <a:p>
            <a:pPr marL="0" indent="0">
              <a:buFont typeface="Arial" pitchFamily="34" charset="0"/>
              <a:buNone/>
            </a:pPr>
            <a:r>
              <a:rPr lang="en-US" sz="1800">
                <a:latin typeface="Times New Roman" panose="02020603050405020304" pitchFamily="18" charset="0"/>
              </a:rPr>
              <a:t>6. Related Standards, Policies, and Processes:  </a:t>
            </a:r>
          </a:p>
          <a:p>
            <a:pPr marL="0" indent="461963">
              <a:buFont typeface="Arial" pitchFamily="34" charset="0"/>
              <a:buNone/>
            </a:pPr>
            <a:r>
              <a:rPr lang="en-US" sz="1400" spc="5">
                <a:latin typeface="Times New Roman" panose="02020603050405020304" pitchFamily="18" charset="0"/>
                <a:cs typeface="Times New Roman" panose="02020603050405020304" pitchFamily="18" charset="0"/>
              </a:rPr>
              <a:t>In addition to the above policy, all devices used to access the company network must be in compliance with the following standards:</a:t>
            </a:r>
          </a:p>
          <a:p>
            <a:r>
              <a:rPr lang="en-US" sz="1400" spc="5">
                <a:latin typeface="Times New Roman" panose="02020603050405020304" pitchFamily="18" charset="0"/>
                <a:cs typeface="Times New Roman" panose="02020603050405020304" pitchFamily="18" charset="0"/>
              </a:rPr>
              <a:t>HIPPA (Health Insurance Portability and Accountability Act of 1996)</a:t>
            </a:r>
          </a:p>
          <a:p>
            <a:pPr lvl="1"/>
            <a:r>
              <a:rPr lang="en-US" sz="1400" spc="5">
                <a:latin typeface="Times New Roman" panose="02020603050405020304" pitchFamily="18" charset="0"/>
                <a:cs typeface="Times New Roman" panose="02020603050405020304" pitchFamily="18" charset="0"/>
              </a:rPr>
              <a:t>Protection of individual identifiable health information</a:t>
            </a:r>
          </a:p>
          <a:p>
            <a:r>
              <a:rPr lang="en-US" sz="1400" spc="5">
                <a:latin typeface="Times New Roman" panose="02020603050405020304" pitchFamily="18" charset="0"/>
                <a:cs typeface="Times New Roman" panose="02020603050405020304" pitchFamily="18" charset="0"/>
              </a:rPr>
              <a:t>PCI-DSS (Payment Card Industry Data Security Standard)</a:t>
            </a:r>
          </a:p>
          <a:p>
            <a:pPr lvl="1"/>
            <a:r>
              <a:rPr lang="en-US" sz="1400" spc="5">
                <a:latin typeface="Times New Roman" panose="02020603050405020304" pitchFamily="18" charset="0"/>
                <a:cs typeface="Times New Roman" panose="02020603050405020304" pitchFamily="18" charset="0"/>
              </a:rPr>
              <a:t>Ensures  the safe and secure transfer of credit card data</a:t>
            </a:r>
            <a:endParaRPr lang="en-US" sz="1400" spc="5"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8828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Tech 16x9">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spDef>
      <a:spPr/>
      <a:bodyPr rtlCol="0" anchor="ctr"/>
      <a:lstStyle>
        <a:defPPr algn="ctr">
          <a:defRPr sz="2800"/>
        </a:defPPr>
      </a:lstStyle>
      <a:style>
        <a:lnRef idx="2">
          <a:schemeClr val="accent1">
            <a:shade val="50000"/>
          </a:schemeClr>
        </a:lnRef>
        <a:fillRef idx="1">
          <a:schemeClr val="accent1"/>
        </a:fillRef>
        <a:effectRef idx="0">
          <a:schemeClr val="accent1"/>
        </a:effectRef>
        <a:fontRef idx="minor">
          <a:schemeClr val="lt1"/>
        </a:fontRef>
      </a:style>
    </a:spDef>
    <a:lnDef>
      <a:spPr>
        <a:ln w="25400"/>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800"/>
        </a:defPPr>
      </a:lstStyle>
    </a:txDef>
  </a:objectDefaults>
  <a:extraClrSchemeLst/>
  <a:extLst>
    <a:ext uri="{05A4C25C-085E-4340-85A3-A5531E510DB2}">
      <thm15:themeFamily xmlns:thm15="http://schemas.microsoft.com/office/thememl/2012/main" name="TF02787990.potx" id="{BDB9CD5E-36EC-45F3-B87D-6D062B8A3823}" vid="{51682E2F-7C85-4D6F-AD40-072EFC83910D}"/>
    </a:ext>
  </a:extLst>
</a:theme>
</file>

<file path=ppt/theme/theme2.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ppt/theme/theme3.xml><?xml version="1.0" encoding="utf-8"?>
<a:theme xmlns:a="http://schemas.openxmlformats.org/drawingml/2006/main" name="Office Theme">
  <a:themeElements>
    <a:clrScheme name="Tech_16x9">
      <a:dk1>
        <a:sysClr val="windowText" lastClr="000000"/>
      </a:dk1>
      <a:lt1>
        <a:sysClr val="window" lastClr="FFFFFF"/>
      </a:lt1>
      <a:dk2>
        <a:srgbClr val="192A52"/>
      </a:dk2>
      <a:lt2>
        <a:srgbClr val="C0C0C0"/>
      </a:lt2>
      <a:accent1>
        <a:srgbClr val="009999"/>
      </a:accent1>
      <a:accent2>
        <a:srgbClr val="E98915"/>
      </a:accent2>
      <a:accent3>
        <a:srgbClr val="A419A7"/>
      </a:accent3>
      <a:accent4>
        <a:srgbClr val="AFC34D"/>
      </a:accent4>
      <a:accent5>
        <a:srgbClr val="E5572B"/>
      </a:accent5>
      <a:accent6>
        <a:srgbClr val="6868C4"/>
      </a:accent6>
      <a:hlink>
        <a:srgbClr val="009999"/>
      </a:hlink>
      <a:folHlink>
        <a:srgbClr val="7F7F7F"/>
      </a:folHlink>
    </a:clrScheme>
    <a:fontScheme name="Calibri">
      <a:maj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Tech_16x9">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schemeClr>
            </a:gs>
          </a:gsLst>
          <a:lin ang="5040000" scaled="1"/>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100000"/>
                <a:shade val="100000"/>
                <a:satMod val="155000"/>
              </a:schemeClr>
            </a:gs>
          </a:gsLst>
          <a:lin ang="16200000" scaled="0"/>
        </a:gradFill>
      </a:fillStyleLst>
      <a:lnStyleLst>
        <a:ln w="9525" cap="flat" cmpd="sng" algn="ctr">
          <a:solidFill>
            <a:schemeClr val="phClr"/>
          </a:solidFill>
          <a:miter lim="800000"/>
        </a:ln>
        <a:ln w="25400" cap="flat" cmpd="sng" algn="ctr">
          <a:solidFill>
            <a:schemeClr val="phClr"/>
          </a:solidFill>
          <a:miter lim="800000"/>
        </a:ln>
        <a:ln w="38100" cap="flat" cmpd="sng" algn="ctr">
          <a:solidFill>
            <a:schemeClr val="phClr"/>
          </a:solidFill>
          <a:miter lim="800000"/>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atMod val="300000"/>
              </a:schemeClr>
            </a:contourClr>
          </a:sp3d>
        </a:effectStyle>
      </a:effectStyleLst>
      <a:bgFillStyleLst>
        <a:solidFill>
          <a:schemeClr val="phClr"/>
        </a:solidFill>
        <a:gradFill rotWithShape="1">
          <a:gsLst>
            <a:gs pos="0">
              <a:schemeClr val="phClr">
                <a:tint val="100000"/>
                <a:shade val="0"/>
                <a:satMod val="100000"/>
              </a:schemeClr>
            </a:gs>
            <a:gs pos="85000">
              <a:schemeClr val="phClr">
                <a:tint val="100000"/>
                <a:shade val="30000"/>
                <a:satMod val="100000"/>
              </a:schemeClr>
            </a:gs>
            <a:gs pos="100000">
              <a:schemeClr val="phClr">
                <a:shade val="60000"/>
                <a:satMod val="100000"/>
              </a:schemeClr>
            </a:gs>
          </a:gsLst>
          <a:lin ang="13500000" scaled="0"/>
        </a:gradFill>
        <a:gradFill rotWithShape="1">
          <a:gsLst>
            <a:gs pos="0">
              <a:schemeClr val="phClr">
                <a:tint val="100000"/>
                <a:shade val="0"/>
                <a:satMod val="100000"/>
              </a:schemeClr>
            </a:gs>
            <a:gs pos="85000">
              <a:schemeClr val="phClr">
                <a:shade val="30000"/>
                <a:satMod val="100000"/>
              </a:schemeClr>
            </a:gs>
            <a:gs pos="100000">
              <a:schemeClr val="phClr">
                <a:shade val="60000"/>
                <a:satMod val="100000"/>
              </a:schemeClr>
            </a:gs>
          </a:gsLst>
          <a:lin ang="18900000" scaled="0"/>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ocPublishedLinkedAssetsLookup xmlns="4873beb7-5857-4685-be1f-d57550cc96cc" xsi:nil="true"/>
    <ApprovalStatus xmlns="4873beb7-5857-4685-be1f-d57550cc96cc">InProgress</ApprovalStatus>
    <MarketSpecific xmlns="4873beb7-5857-4685-be1f-d57550cc96cc">false</MarketSpecific>
    <LocComments xmlns="4873beb7-5857-4685-be1f-d57550cc96cc" xsi:nil="true"/>
    <LocLastLocAttemptVersionTypeLookup xmlns="4873beb7-5857-4685-be1f-d57550cc96cc" xsi:nil="true"/>
    <DirectSourceMarket xmlns="4873beb7-5857-4685-be1f-d57550cc96cc" xsi:nil="true"/>
    <ThumbnailAssetId xmlns="4873beb7-5857-4685-be1f-d57550cc96cc" xsi:nil="true"/>
    <PrimaryImageGen xmlns="4873beb7-5857-4685-be1f-d57550cc96cc">false</PrimaryImageGen>
    <LocNewPublishedVersionLookup xmlns="4873beb7-5857-4685-be1f-d57550cc96cc" xsi:nil="true"/>
    <LegacyData xmlns="4873beb7-5857-4685-be1f-d57550cc96cc" xsi:nil="true"/>
    <LocRecommendedHandoff xmlns="4873beb7-5857-4685-be1f-d57550cc96cc" xsi:nil="true"/>
    <BusinessGroup xmlns="4873beb7-5857-4685-be1f-d57550cc96cc" xsi:nil="true"/>
    <BlockPublish xmlns="4873beb7-5857-4685-be1f-d57550cc96cc">false</BlockPublish>
    <TPFriendlyName xmlns="4873beb7-5857-4685-be1f-d57550cc96cc" xsi:nil="true"/>
    <LocOverallPublishStatusLookup xmlns="4873beb7-5857-4685-be1f-d57550cc96cc" xsi:nil="true"/>
    <NumericId xmlns="4873beb7-5857-4685-be1f-d57550cc96cc" xsi:nil="true"/>
    <APEditor xmlns="4873beb7-5857-4685-be1f-d57550cc96cc">
      <UserInfo>
        <DisplayName/>
        <AccountId xsi:nil="true"/>
        <AccountType/>
      </UserInfo>
    </APEditor>
    <SourceTitle xmlns="4873beb7-5857-4685-be1f-d57550cc96cc" xsi:nil="true"/>
    <OpenTemplate xmlns="4873beb7-5857-4685-be1f-d57550cc96cc">true</OpenTemplate>
    <LocOverallLocStatusLookup xmlns="4873beb7-5857-4685-be1f-d57550cc96cc" xsi:nil="true"/>
    <UALocComments xmlns="4873beb7-5857-4685-be1f-d57550cc96cc" xsi:nil="true"/>
    <ParentAssetId xmlns="4873beb7-5857-4685-be1f-d57550cc96cc" xsi:nil="true"/>
    <IntlLangReviewDate xmlns="4873beb7-5857-4685-be1f-d57550cc96cc" xsi:nil="true"/>
    <FeatureTagsTaxHTField0 xmlns="4873beb7-5857-4685-be1f-d57550cc96cc">
      <Terms xmlns="http://schemas.microsoft.com/office/infopath/2007/PartnerControls"/>
    </FeatureTagsTaxHTField0>
    <PublishStatusLookup xmlns="4873beb7-5857-4685-be1f-d57550cc96cc">
      <Value>1345093</Value>
    </PublishStatusLookup>
    <Providers xmlns="4873beb7-5857-4685-be1f-d57550cc96cc" xsi:nil="true"/>
    <MachineTranslated xmlns="4873beb7-5857-4685-be1f-d57550cc96cc">false</MachineTranslated>
    <OriginalSourceMarket xmlns="4873beb7-5857-4685-be1f-d57550cc96cc" xsi:nil="true"/>
    <APDescription xmlns="4873beb7-5857-4685-be1f-d57550cc96cc">This simple template design works for technology and  businesses, but it's versatile enough to use in other contexts.  It features multiple slide layouts designed for widescreen (16x9 resolution) and includes a sample SmartArt list and chart that are easily editable.</APDescription>
    <ClipArtFilename xmlns="4873beb7-5857-4685-be1f-d57550cc96cc" xsi:nil="true"/>
    <ContentItem xmlns="4873beb7-5857-4685-be1f-d57550cc96cc" xsi:nil="true"/>
    <TPInstallLocation xmlns="4873beb7-5857-4685-be1f-d57550cc96cc" xsi:nil="true"/>
    <PublishTargets xmlns="4873beb7-5857-4685-be1f-d57550cc96cc">OfficeOnlineVNext</PublishTargets>
    <TimesCloned xmlns="4873beb7-5857-4685-be1f-d57550cc96cc" xsi:nil="true"/>
    <AssetStart xmlns="4873beb7-5857-4685-be1f-d57550cc96cc">2011-11-26T00:30:00+00:00</AssetStart>
    <Provider xmlns="4873beb7-5857-4685-be1f-d57550cc96cc" xsi:nil="true"/>
    <AcquiredFrom xmlns="4873beb7-5857-4685-be1f-d57550cc96cc">Internal MS</AcquiredFrom>
    <FriendlyTitle xmlns="4873beb7-5857-4685-be1f-d57550cc96cc" xsi:nil="true"/>
    <LastHandOff xmlns="4873beb7-5857-4685-be1f-d57550cc96cc" xsi:nil="true"/>
    <TPClientViewer xmlns="4873beb7-5857-4685-be1f-d57550cc96cc" xsi:nil="true"/>
    <TemplateStatus xmlns="4873beb7-5857-4685-be1f-d57550cc96cc">Complete</TemplateStatus>
    <Downloads xmlns="4873beb7-5857-4685-be1f-d57550cc96cc">0</Downloads>
    <OOCacheId xmlns="4873beb7-5857-4685-be1f-d57550cc96cc" xsi:nil="true"/>
    <IsDeleted xmlns="4873beb7-5857-4685-be1f-d57550cc96cc">false</IsDeleted>
    <LocPublishedDependentAssetsLookup xmlns="4873beb7-5857-4685-be1f-d57550cc96cc" xsi:nil="true"/>
    <TPExecutable xmlns="4873beb7-5857-4685-be1f-d57550cc96cc" xsi:nil="true"/>
    <EditorialTags xmlns="4873beb7-5857-4685-be1f-d57550cc96cc" xsi:nil="true"/>
    <SubmitterId xmlns="4873beb7-5857-4685-be1f-d57550cc96cc" xsi:nil="true"/>
    <ApprovalLog xmlns="4873beb7-5857-4685-be1f-d57550cc96cc" xsi:nil="true"/>
    <AssetType xmlns="4873beb7-5857-4685-be1f-d57550cc96cc">TP</AssetType>
    <BugNumber xmlns="4873beb7-5857-4685-be1f-d57550cc96cc" xsi:nil="true"/>
    <CSXSubmissionDate xmlns="4873beb7-5857-4685-be1f-d57550cc96cc" xsi:nil="true"/>
    <CSXUpdate xmlns="4873beb7-5857-4685-be1f-d57550cc96cc">false</CSXUpdate>
    <Milestone xmlns="4873beb7-5857-4685-be1f-d57550cc96cc" xsi:nil="true"/>
    <RecommendationsModifier xmlns="4873beb7-5857-4685-be1f-d57550cc96cc" xsi:nil="true"/>
    <OriginAsset xmlns="4873beb7-5857-4685-be1f-d57550cc96cc" xsi:nil="true"/>
    <TPComponent xmlns="4873beb7-5857-4685-be1f-d57550cc96cc" xsi:nil="true"/>
    <AssetId xmlns="4873beb7-5857-4685-be1f-d57550cc96cc">TP102787989</AssetId>
    <IntlLocPriority xmlns="4873beb7-5857-4685-be1f-d57550cc96cc" xsi:nil="true"/>
    <PolicheckWords xmlns="4873beb7-5857-4685-be1f-d57550cc96cc" xsi:nil="true"/>
    <TPLaunchHelpLink xmlns="4873beb7-5857-4685-be1f-d57550cc96cc" xsi:nil="true"/>
    <TPApplication xmlns="4873beb7-5857-4685-be1f-d57550cc96cc" xsi:nil="true"/>
    <CrawlForDependencies xmlns="4873beb7-5857-4685-be1f-d57550cc96cc">false</CrawlForDependencies>
    <HandoffToMSDN xmlns="4873beb7-5857-4685-be1f-d57550cc96cc" xsi:nil="true"/>
    <PlannedPubDate xmlns="4873beb7-5857-4685-be1f-d57550cc96cc" xsi:nil="true"/>
    <IntlLangReviewer xmlns="4873beb7-5857-4685-be1f-d57550cc96cc" xsi:nil="true"/>
    <TrustLevel xmlns="4873beb7-5857-4685-be1f-d57550cc96cc">1 Microsoft Managed Content</TrustLevel>
    <LocLastLocAttemptVersionLookup xmlns="4873beb7-5857-4685-be1f-d57550cc96cc">694266</LocLastLocAttemptVersionLookup>
    <LocProcessedForHandoffsLookup xmlns="4873beb7-5857-4685-be1f-d57550cc96cc" xsi:nil="true"/>
    <IsSearchable xmlns="4873beb7-5857-4685-be1f-d57550cc96cc">true</IsSearchable>
    <TemplateTemplateType xmlns="4873beb7-5857-4685-be1f-d57550cc96cc">PowerPoint Presentation Template</TemplateTemplateType>
    <CampaignTagsTaxHTField0 xmlns="4873beb7-5857-4685-be1f-d57550cc96cc">
      <Terms xmlns="http://schemas.microsoft.com/office/infopath/2007/PartnerControls"/>
    </CampaignTagsTaxHTField0>
    <TPNamespace xmlns="4873beb7-5857-4685-be1f-d57550cc96cc" xsi:nil="true"/>
    <LocOverallPreviewStatusLookup xmlns="4873beb7-5857-4685-be1f-d57550cc96cc" xsi:nil="true"/>
    <TaxCatchAll xmlns="4873beb7-5857-4685-be1f-d57550cc96cc"/>
    <Markets xmlns="4873beb7-5857-4685-be1f-d57550cc96cc"/>
    <UAProjectedTotalWords xmlns="4873beb7-5857-4685-be1f-d57550cc96cc" xsi:nil="true"/>
    <IntlLangReview xmlns="4873beb7-5857-4685-be1f-d57550cc96cc" xsi:nil="true"/>
    <OutputCachingOn xmlns="4873beb7-5857-4685-be1f-d57550cc96cc">false</OutputCachingOn>
    <AverageRating xmlns="4873beb7-5857-4685-be1f-d57550cc96cc" xsi:nil="true"/>
    <APAuthor xmlns="4873beb7-5857-4685-be1f-d57550cc96cc">
      <UserInfo>
        <DisplayName>REDMOND\kristaa</DisplayName>
        <AccountId>136</AccountId>
        <AccountType/>
      </UserInfo>
    </APAuthor>
    <LocManualTestRequired xmlns="4873beb7-5857-4685-be1f-d57550cc96cc">false</LocManualTestRequired>
    <TPCommandLine xmlns="4873beb7-5857-4685-be1f-d57550cc96cc" xsi:nil="true"/>
    <TPAppVersion xmlns="4873beb7-5857-4685-be1f-d57550cc96cc" xsi:nil="true"/>
    <EditorialStatus xmlns="4873beb7-5857-4685-be1f-d57550cc96cc">Complete</EditorialStatus>
    <LastModifiedDateTime xmlns="4873beb7-5857-4685-be1f-d57550cc96cc" xsi:nil="true"/>
    <ScenarioTagsTaxHTField0 xmlns="4873beb7-5857-4685-be1f-d57550cc96cc">
      <Terms xmlns="http://schemas.microsoft.com/office/infopath/2007/PartnerControls"/>
    </ScenarioTagsTaxHTField0>
    <LocProcessedForMarketsLookup xmlns="4873beb7-5857-4685-be1f-d57550cc96cc" xsi:nil="true"/>
    <TPLaunchHelpLinkType xmlns="4873beb7-5857-4685-be1f-d57550cc96cc">Template</TPLaunchHelpLinkType>
    <OriginalRelease xmlns="4873beb7-5857-4685-be1f-d57550cc96cc">15</OriginalRelease>
    <LocalizationTagsTaxHTField0 xmlns="4873beb7-5857-4685-be1f-d57550cc96cc">
      <Terms xmlns="http://schemas.microsoft.com/office/infopath/2007/PartnerControls"/>
    </LocalizationTagsTaxHTField0>
    <UACurrentWords xmlns="4873beb7-5857-4685-be1f-d57550cc96cc" xsi:nil="true"/>
    <ArtSampleDocs xmlns="4873beb7-5857-4685-be1f-d57550cc96cc" xsi:nil="true"/>
    <UALocRecommendation xmlns="4873beb7-5857-4685-be1f-d57550cc96cc">Localize</UALocRecommendation>
    <Manager xmlns="4873beb7-5857-4685-be1f-d57550cc96cc" xsi:nil="true"/>
    <LocOverallHandbackStatusLookup xmlns="4873beb7-5857-4685-be1f-d57550cc96cc" xsi:nil="true"/>
    <ShowIn xmlns="4873beb7-5857-4685-be1f-d57550cc96cc">Show everywhere</ShowIn>
    <UANotes xmlns="4873beb7-5857-4685-be1f-d57550cc96cc" xsi:nil="true"/>
    <InternalTagsTaxHTField0 xmlns="4873beb7-5857-4685-be1f-d57550cc96cc">
      <Terms xmlns="http://schemas.microsoft.com/office/infopath/2007/PartnerControls"/>
    </InternalTagsTaxHTField0>
    <CSXHash xmlns="4873beb7-5857-4685-be1f-d57550cc96cc" xsi:nil="true"/>
    <VoteCount xmlns="4873beb7-5857-4685-be1f-d57550cc96cc" xsi:nil="true"/>
    <AssetExpire xmlns="4873beb7-5857-4685-be1f-d57550cc96cc">2029-05-12T07:00:00+00:00</AssetExpire>
    <DSATActionTaken xmlns="4873beb7-5857-4685-be1f-d57550cc96cc" xsi:nil="true"/>
    <CSXSubmissionMarket xmlns="4873beb7-5857-4685-be1f-d57550cc96cc" xsi:nil="true"/>
    <LocMarketGroupTiers2 xmlns="4873beb7-5857-4685-be1f-d57550cc96cc" xsi:nil="true"/>
  </documentManagement>
</p:properties>
</file>

<file path=customXml/item3.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836F65B-1B07-41EE-A0E8-BC6EF3855225}">
  <ds:schemaRefs>
    <ds:schemaRef ds:uri="http://schemas.microsoft.com/sharepoint/v3/contenttype/forms"/>
  </ds:schemaRefs>
</ds:datastoreItem>
</file>

<file path=customXml/itemProps2.xml><?xml version="1.0" encoding="utf-8"?>
<ds:datastoreItem xmlns:ds="http://schemas.openxmlformats.org/officeDocument/2006/customXml" ds:itemID="{60C67BEE-D13F-4BD2-98A5-34D8A0977F68}">
  <ds:schemaRefs>
    <ds:schemaRef ds:uri="4873beb7-5857-4685-be1f-d57550cc96cc"/>
    <ds:schemaRef ds:uri="http://schemas.openxmlformats.org/package/2006/metadata/core-properties"/>
    <ds:schemaRef ds:uri="http://purl.org/dc/terms/"/>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 ds:uri="http://purl.org/dc/dcmitype/"/>
  </ds:schemaRefs>
</ds:datastoreItem>
</file>

<file path=customXml/itemProps3.xml><?xml version="1.0" encoding="utf-8"?>
<ds:datastoreItem xmlns:ds="http://schemas.openxmlformats.org/officeDocument/2006/customXml" ds:itemID="{A09BF4D4-EF60-4196-BFC3-9462D60797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Triple circuit lines presentation (widescreen)</Template>
  <TotalTime>105</TotalTime>
  <Words>1242</Words>
  <Application>Microsoft Office PowerPoint</Application>
  <PresentationFormat>Custom</PresentationFormat>
  <Paragraphs>131</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Cascadia Code</vt:lpstr>
      <vt:lpstr>Times New Roman</vt:lpstr>
      <vt:lpstr>Tech 16x9</vt:lpstr>
      <vt:lpstr>SEC285 Final Project</vt:lpstr>
      <vt:lpstr>Introduction</vt:lpstr>
      <vt:lpstr>Asymmetric Key Encryption</vt:lpstr>
      <vt:lpstr>Asymmetric Key Encryption</vt:lpstr>
      <vt:lpstr>Stateful Firewalls</vt:lpstr>
      <vt:lpstr>Stateful Firewalls</vt:lpstr>
      <vt:lpstr>Security Policy</vt:lpstr>
      <vt:lpstr>Security Policy</vt:lpstr>
      <vt:lpstr>Security Policy</vt:lpstr>
      <vt:lpstr>Security Policy</vt:lpstr>
      <vt:lpstr>Multifactor Authentication (MFA)</vt:lpstr>
      <vt:lpstr>Multifactor Authentication (MFA)</vt:lpstr>
      <vt:lpstr>Vulnerability Assessment</vt:lpstr>
      <vt:lpstr>Vulnerability Assessment</vt:lpstr>
      <vt:lpstr>Vulnerability Assessment</vt:lpstr>
      <vt:lpstr>Vulnerability Assessment</vt:lpstr>
      <vt:lpstr>Challenges</vt:lpstr>
      <vt:lpstr>Career Skills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SEC285 Final Project</dc:title>
  <dc:creator>Miller, Michael</dc:creator>
  <cp:lastModifiedBy>Miller, Michael</cp:lastModifiedBy>
  <cp:revision>1</cp:revision>
  <dcterms:created xsi:type="dcterms:W3CDTF">2023-04-22T23:34:06Z</dcterms:created>
  <dcterms:modified xsi:type="dcterms:W3CDTF">2023-04-23T01:19:16Z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nternalTags">
    <vt:lpwstr/>
  </property>
  <property fmtid="{D5CDD505-2E9C-101B-9397-08002B2CF9AE}" pid="3" name="ContentTypeId">
    <vt:lpwstr>0x0101006EDDDB5EE6D98C44930B742096920B300400F5B6D36B3EF94B4E9A635CDF2A18F5B8</vt:lpwstr>
  </property>
  <property fmtid="{D5CDD505-2E9C-101B-9397-08002B2CF9AE}" pid="4" name="FeatureTags">
    <vt:lpwstr/>
  </property>
  <property fmtid="{D5CDD505-2E9C-101B-9397-08002B2CF9AE}" pid="5" name="LocalizationTags">
    <vt:lpwstr/>
  </property>
  <property fmtid="{D5CDD505-2E9C-101B-9397-08002B2CF9AE}" pid="6" name="CampaignTags">
    <vt:lpwstr/>
  </property>
  <property fmtid="{D5CDD505-2E9C-101B-9397-08002B2CF9AE}" pid="7" name="ScenarioTags">
    <vt:lpwstr/>
  </property>
</Properties>
</file>

<file path=docProps/thumbnail.jpeg>
</file>